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8288000" cy="10287000"/>
  <p:notesSz cx="6858000" cy="9144000"/>
  <p:embeddedFontLst>
    <p:embeddedFont>
      <p:font typeface="Paytone One" charset="1" panose="00000500000000000000"/>
      <p:regular r:id="rId49"/>
    </p:embeddedFont>
    <p:embeddedFont>
      <p:font typeface="Poppins Bold" charset="1" panose="00000800000000000000"/>
      <p:regular r:id="rId50"/>
    </p:embeddedFont>
    <p:embeddedFont>
      <p:font typeface="Poppins" charset="1" panose="00000500000000000000"/>
      <p:regular r:id="rId51"/>
    </p:embeddedFont>
    <p:embeddedFont>
      <p:font typeface="Public Sans" charset="1" panose="00000000000000000000"/>
      <p:regular r:id="rId52"/>
    </p:embeddedFont>
    <p:embeddedFont>
      <p:font typeface="Poppins Ultra-Bold" charset="1" panose="00000900000000000000"/>
      <p:regular r:id="rId53"/>
    </p:embeddedFont>
    <p:embeddedFont>
      <p:font typeface="Clear Sans" charset="1" panose="020B0503030202020304"/>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49.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 Id="rId7" Target="../media/image75.png" Type="http://schemas.openxmlformats.org/officeDocument/2006/relationships/image"/><Relationship Id="rId8" Target="../media/image7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7.png" Type="http://schemas.openxmlformats.org/officeDocument/2006/relationships/image"/><Relationship Id="rId6" Target="../media/image7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9.png" Type="http://schemas.openxmlformats.org/officeDocument/2006/relationships/image"/><Relationship Id="rId6" Target="../media/image80.png" Type="http://schemas.openxmlformats.org/officeDocument/2006/relationships/image"/><Relationship Id="rId7" Target="../media/image8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82.png" Type="http://schemas.openxmlformats.org/officeDocument/2006/relationships/image"/><Relationship Id="rId6" Target="../media/image83.png" Type="http://schemas.openxmlformats.org/officeDocument/2006/relationships/image"/><Relationship Id="rId7" Target="../media/image84.png" Type="http://schemas.openxmlformats.org/officeDocument/2006/relationships/image"/><Relationship Id="rId8" Target="../media/image8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86.png" Type="http://schemas.openxmlformats.org/officeDocument/2006/relationships/image"/><Relationship Id="rId6" Target="../media/image87.png" Type="http://schemas.openxmlformats.org/officeDocument/2006/relationships/image"/><Relationship Id="rId7" Target="../media/image8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8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90.png" Type="http://schemas.openxmlformats.org/officeDocument/2006/relationships/image"/><Relationship Id="rId6" Target="../media/image91.png" Type="http://schemas.openxmlformats.org/officeDocument/2006/relationships/image"/><Relationship Id="rId7" Target="../media/image92.png" Type="http://schemas.openxmlformats.org/officeDocument/2006/relationships/image"/><Relationship Id="rId8" Target="../media/image93.png" Type="http://schemas.openxmlformats.org/officeDocument/2006/relationships/image"/><Relationship Id="rId9" Target="../media/image9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95.png" Type="http://schemas.openxmlformats.org/officeDocument/2006/relationships/image"/><Relationship Id="rId6" Target="../media/image9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99.svg" Type="http://schemas.openxmlformats.org/officeDocument/2006/relationships/image"/><Relationship Id="rId6" Target="../media/image100.png" Type="http://schemas.openxmlformats.org/officeDocument/2006/relationships/image"/><Relationship Id="rId7" Target="../media/image101.svg" Type="http://schemas.openxmlformats.org/officeDocument/2006/relationships/image"/><Relationship Id="rId8" Target="../media/image102.png" Type="http://schemas.openxmlformats.org/officeDocument/2006/relationships/image"/><Relationship Id="rId9" Target="../media/image103.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png" Type="http://schemas.openxmlformats.org/officeDocument/2006/relationships/image"/><Relationship Id="rId6" Target="../media/image10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271955" y="6935964"/>
            <a:ext cx="3079082" cy="3622991"/>
          </a:xfrm>
          <a:custGeom>
            <a:avLst/>
            <a:gdLst/>
            <a:ahLst/>
            <a:cxnLst/>
            <a:rect r="r" b="b" t="t" l="l"/>
            <a:pathLst>
              <a:path h="3622991" w="3079082">
                <a:moveTo>
                  <a:pt x="0" y="0"/>
                </a:moveTo>
                <a:lnTo>
                  <a:pt x="3079081" y="0"/>
                </a:lnTo>
                <a:lnTo>
                  <a:pt x="3079081" y="3622991"/>
                </a:lnTo>
                <a:lnTo>
                  <a:pt x="0" y="3622991"/>
                </a:lnTo>
                <a:lnTo>
                  <a:pt x="0" y="0"/>
                </a:lnTo>
                <a:close/>
              </a:path>
            </a:pathLst>
          </a:custGeom>
          <a:blipFill>
            <a:blip r:embed="rId3">
              <a:alphaModFix amt="30000"/>
            </a:blip>
            <a:stretch>
              <a:fillRect l="0" t="0" r="0" b="0"/>
            </a:stretch>
          </a:blipFill>
        </p:spPr>
      </p:sp>
      <p:sp>
        <p:nvSpPr>
          <p:cNvPr name="Freeform 4" id="4"/>
          <p:cNvSpPr/>
          <p:nvPr/>
        </p:nvSpPr>
        <p:spPr>
          <a:xfrm flipH="false" flipV="false" rot="-5400000">
            <a:off x="15011562" y="-238430"/>
            <a:ext cx="3010537" cy="3542339"/>
          </a:xfrm>
          <a:custGeom>
            <a:avLst/>
            <a:gdLst/>
            <a:ahLst/>
            <a:cxnLst/>
            <a:rect r="r" b="b" t="t" l="l"/>
            <a:pathLst>
              <a:path h="3542339" w="3010537">
                <a:moveTo>
                  <a:pt x="0" y="0"/>
                </a:moveTo>
                <a:lnTo>
                  <a:pt x="3010537" y="0"/>
                </a:lnTo>
                <a:lnTo>
                  <a:pt x="3010537" y="3542339"/>
                </a:lnTo>
                <a:lnTo>
                  <a:pt x="0" y="3542339"/>
                </a:lnTo>
                <a:lnTo>
                  <a:pt x="0" y="0"/>
                </a:lnTo>
                <a:close/>
              </a:path>
            </a:pathLst>
          </a:custGeom>
          <a:blipFill>
            <a:blip r:embed="rId3">
              <a:alphaModFix amt="30000"/>
            </a:blip>
            <a:stretch>
              <a:fillRect l="0" t="0" r="0" b="0"/>
            </a:stretch>
          </a:blipFill>
        </p:spPr>
      </p:sp>
      <p:sp>
        <p:nvSpPr>
          <p:cNvPr name="Freeform 5" id="5"/>
          <p:cNvSpPr/>
          <p:nvPr/>
        </p:nvSpPr>
        <p:spPr>
          <a:xfrm flipH="true" flipV="false" rot="0">
            <a:off x="13550760" y="3387450"/>
            <a:ext cx="3939470" cy="5457274"/>
          </a:xfrm>
          <a:custGeom>
            <a:avLst/>
            <a:gdLst/>
            <a:ahLst/>
            <a:cxnLst/>
            <a:rect r="r" b="b" t="t" l="l"/>
            <a:pathLst>
              <a:path h="5457274" w="3939470">
                <a:moveTo>
                  <a:pt x="3939469" y="0"/>
                </a:moveTo>
                <a:lnTo>
                  <a:pt x="0" y="0"/>
                </a:lnTo>
                <a:lnTo>
                  <a:pt x="0" y="5457274"/>
                </a:lnTo>
                <a:lnTo>
                  <a:pt x="3939469" y="5457274"/>
                </a:lnTo>
                <a:lnTo>
                  <a:pt x="3939469" y="0"/>
                </a:lnTo>
                <a:close/>
              </a:path>
            </a:pathLst>
          </a:custGeom>
          <a:blipFill>
            <a:blip r:embed="rId4"/>
            <a:stretch>
              <a:fillRect l="0" t="0" r="0" b="0"/>
            </a:stretch>
          </a:blipFill>
        </p:spPr>
      </p:sp>
      <p:sp>
        <p:nvSpPr>
          <p:cNvPr name="Freeform 6" id="6"/>
          <p:cNvSpPr/>
          <p:nvPr/>
        </p:nvSpPr>
        <p:spPr>
          <a:xfrm flipH="false" flipV="false" rot="0">
            <a:off x="-624504" y="-840137"/>
            <a:ext cx="4745753" cy="4745753"/>
          </a:xfrm>
          <a:custGeom>
            <a:avLst/>
            <a:gdLst/>
            <a:ahLst/>
            <a:cxnLst/>
            <a:rect r="r" b="b" t="t" l="l"/>
            <a:pathLst>
              <a:path h="4745753" w="4745753">
                <a:moveTo>
                  <a:pt x="0" y="0"/>
                </a:moveTo>
                <a:lnTo>
                  <a:pt x="4745753" y="0"/>
                </a:lnTo>
                <a:lnTo>
                  <a:pt x="4745753" y="4745752"/>
                </a:lnTo>
                <a:lnTo>
                  <a:pt x="0" y="4745752"/>
                </a:lnTo>
                <a:lnTo>
                  <a:pt x="0" y="0"/>
                </a:lnTo>
                <a:close/>
              </a:path>
            </a:pathLst>
          </a:custGeom>
          <a:blipFill>
            <a:blip r:embed="rId5"/>
            <a:stretch>
              <a:fillRect l="0" t="0" r="0" b="0"/>
            </a:stretch>
          </a:blipFill>
        </p:spPr>
      </p:sp>
      <p:sp>
        <p:nvSpPr>
          <p:cNvPr name="TextBox 7" id="7"/>
          <p:cNvSpPr txBox="true"/>
          <p:nvPr/>
        </p:nvSpPr>
        <p:spPr>
          <a:xfrm rot="0">
            <a:off x="3050287" y="1381170"/>
            <a:ext cx="10500473" cy="4079551"/>
          </a:xfrm>
          <a:prstGeom prst="rect">
            <a:avLst/>
          </a:prstGeom>
        </p:spPr>
        <p:txBody>
          <a:bodyPr anchor="t" rtlCol="false" tIns="0" lIns="0" bIns="0" rIns="0">
            <a:spAutoFit/>
          </a:bodyPr>
          <a:lstStyle/>
          <a:p>
            <a:pPr algn="ctr">
              <a:lnSpc>
                <a:spcPts val="10587"/>
              </a:lnSpc>
            </a:pPr>
            <a:r>
              <a:rPr lang="en-US" sz="10279">
                <a:solidFill>
                  <a:srgbClr val="004AAD"/>
                </a:solidFill>
                <a:latin typeface="Paytone One"/>
                <a:ea typeface="Paytone One"/>
                <a:cs typeface="Paytone One"/>
                <a:sym typeface="Paytone One"/>
              </a:rPr>
              <a:t>Elderly Care Digital Human System</a:t>
            </a:r>
          </a:p>
        </p:txBody>
      </p:sp>
      <p:grpSp>
        <p:nvGrpSpPr>
          <p:cNvPr name="Group 8" id="8"/>
          <p:cNvGrpSpPr/>
          <p:nvPr/>
        </p:nvGrpSpPr>
        <p:grpSpPr>
          <a:xfrm rot="0">
            <a:off x="3050287" y="6754887"/>
            <a:ext cx="9288684" cy="2307507"/>
            <a:chOff x="0" y="0"/>
            <a:chExt cx="12384912" cy="3076676"/>
          </a:xfrm>
        </p:grpSpPr>
        <p:sp>
          <p:nvSpPr>
            <p:cNvPr name="TextBox 9" id="9"/>
            <p:cNvSpPr txBox="true"/>
            <p:nvPr/>
          </p:nvSpPr>
          <p:spPr>
            <a:xfrm rot="0">
              <a:off x="0" y="-95250"/>
              <a:ext cx="12384912" cy="714164"/>
            </a:xfrm>
            <a:prstGeom prst="rect">
              <a:avLst/>
            </a:prstGeom>
          </p:spPr>
          <p:txBody>
            <a:bodyPr anchor="t" rtlCol="false" tIns="0" lIns="0" bIns="0" rIns="0">
              <a:spAutoFit/>
            </a:bodyPr>
            <a:lstStyle/>
            <a:p>
              <a:pPr algn="l">
                <a:lnSpc>
                  <a:spcPts val="4339"/>
                </a:lnSpc>
              </a:pPr>
              <a:r>
                <a:rPr lang="en-US" b="true" sz="3099">
                  <a:solidFill>
                    <a:srgbClr val="004AAD"/>
                  </a:solidFill>
                  <a:latin typeface="Poppins Bold"/>
                  <a:ea typeface="Poppins Bold"/>
                  <a:cs typeface="Poppins Bold"/>
                  <a:sym typeface="Poppins Bold"/>
                </a:rPr>
                <a:t>Học phần:        TH Phân tích và thiết kế HTTT</a:t>
              </a:r>
            </a:p>
          </p:txBody>
        </p:sp>
        <p:sp>
          <p:nvSpPr>
            <p:cNvPr name="TextBox 10" id="10"/>
            <p:cNvSpPr txBox="true"/>
            <p:nvPr/>
          </p:nvSpPr>
          <p:spPr>
            <a:xfrm rot="0">
              <a:off x="0" y="667112"/>
              <a:ext cx="12384912" cy="714164"/>
            </a:xfrm>
            <a:prstGeom prst="rect">
              <a:avLst/>
            </a:prstGeom>
          </p:spPr>
          <p:txBody>
            <a:bodyPr anchor="t" rtlCol="false" tIns="0" lIns="0" bIns="0" rIns="0">
              <a:spAutoFit/>
            </a:bodyPr>
            <a:lstStyle/>
            <a:p>
              <a:pPr algn="l">
                <a:lnSpc>
                  <a:spcPts val="4339"/>
                </a:lnSpc>
              </a:pPr>
              <a:r>
                <a:rPr lang="en-US" b="true" sz="3099">
                  <a:solidFill>
                    <a:srgbClr val="004AAD"/>
                  </a:solidFill>
                  <a:latin typeface="Poppins Bold"/>
                  <a:ea typeface="Poppins Bold"/>
                  <a:cs typeface="Poppins Bold"/>
                  <a:sym typeface="Poppins Bold"/>
                </a:rPr>
                <a:t>Lớp:                      MIS3030_1</a:t>
              </a:r>
            </a:p>
          </p:txBody>
        </p:sp>
        <p:sp>
          <p:nvSpPr>
            <p:cNvPr name="TextBox 11" id="11"/>
            <p:cNvSpPr txBox="true"/>
            <p:nvPr/>
          </p:nvSpPr>
          <p:spPr>
            <a:xfrm rot="0">
              <a:off x="0" y="1523557"/>
              <a:ext cx="12384912" cy="714164"/>
            </a:xfrm>
            <a:prstGeom prst="rect">
              <a:avLst/>
            </a:prstGeom>
          </p:spPr>
          <p:txBody>
            <a:bodyPr anchor="t" rtlCol="false" tIns="0" lIns="0" bIns="0" rIns="0">
              <a:spAutoFit/>
            </a:bodyPr>
            <a:lstStyle/>
            <a:p>
              <a:pPr algn="l">
                <a:lnSpc>
                  <a:spcPts val="4339"/>
                </a:lnSpc>
              </a:pPr>
              <a:r>
                <a:rPr lang="en-US" b="true" sz="3099">
                  <a:solidFill>
                    <a:srgbClr val="004AAD"/>
                  </a:solidFill>
                  <a:latin typeface="Poppins Bold"/>
                  <a:ea typeface="Poppins Bold"/>
                  <a:cs typeface="Poppins Bold"/>
                  <a:sym typeface="Poppins Bold"/>
                </a:rPr>
                <a:t>GVHD:                 Đinh Trần Trung Hiếu</a:t>
              </a:r>
            </a:p>
          </p:txBody>
        </p:sp>
        <p:sp>
          <p:nvSpPr>
            <p:cNvPr name="TextBox 12" id="12"/>
            <p:cNvSpPr txBox="true"/>
            <p:nvPr/>
          </p:nvSpPr>
          <p:spPr>
            <a:xfrm rot="0">
              <a:off x="0" y="2362512"/>
              <a:ext cx="12384912" cy="714164"/>
            </a:xfrm>
            <a:prstGeom prst="rect">
              <a:avLst/>
            </a:prstGeom>
          </p:spPr>
          <p:txBody>
            <a:bodyPr anchor="t" rtlCol="false" tIns="0" lIns="0" bIns="0" rIns="0">
              <a:spAutoFit/>
            </a:bodyPr>
            <a:lstStyle/>
            <a:p>
              <a:pPr algn="l">
                <a:lnSpc>
                  <a:spcPts val="4339"/>
                </a:lnSpc>
              </a:pPr>
              <a:r>
                <a:rPr lang="en-US" b="true" sz="3099">
                  <a:solidFill>
                    <a:srgbClr val="004AAD"/>
                  </a:solidFill>
                  <a:latin typeface="Poppins Bold"/>
                  <a:ea typeface="Poppins Bold"/>
                  <a:cs typeface="Poppins Bold"/>
                  <a:sym typeface="Poppins Bold"/>
                </a:rPr>
                <a:t>Nhóm:                  Nhóm 2 </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0800000">
            <a:off x="-186569" y="-483186"/>
            <a:ext cx="8624345" cy="8624345"/>
          </a:xfrm>
          <a:custGeom>
            <a:avLst/>
            <a:gdLst/>
            <a:ahLst/>
            <a:cxnLst/>
            <a:rect r="r" b="b" t="t" l="l"/>
            <a:pathLst>
              <a:path h="8624345" w="8624345">
                <a:moveTo>
                  <a:pt x="0" y="0"/>
                </a:moveTo>
                <a:lnTo>
                  <a:pt x="8624345" y="0"/>
                </a:lnTo>
                <a:lnTo>
                  <a:pt x="8624345" y="8624346"/>
                </a:lnTo>
                <a:lnTo>
                  <a:pt x="0" y="8624346"/>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5">
              <a:alphaModFix amt="13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694164" y="1954516"/>
            <a:ext cx="8624345" cy="8624345"/>
          </a:xfrm>
          <a:custGeom>
            <a:avLst/>
            <a:gdLst/>
            <a:ahLst/>
            <a:cxnLst/>
            <a:rect r="r" b="b" t="t" l="l"/>
            <a:pathLst>
              <a:path h="8624345" w="8624345">
                <a:moveTo>
                  <a:pt x="0" y="0"/>
                </a:moveTo>
                <a:lnTo>
                  <a:pt x="8624345" y="0"/>
                </a:lnTo>
                <a:lnTo>
                  <a:pt x="8624345" y="8624345"/>
                </a:lnTo>
                <a:lnTo>
                  <a:pt x="0" y="862434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true" flipV="false" rot="0">
            <a:off x="14006337" y="4383088"/>
            <a:ext cx="3635400" cy="7540410"/>
          </a:xfrm>
          <a:custGeom>
            <a:avLst/>
            <a:gdLst/>
            <a:ahLst/>
            <a:cxnLst/>
            <a:rect r="r" b="b" t="t" l="l"/>
            <a:pathLst>
              <a:path h="7540410" w="3635400">
                <a:moveTo>
                  <a:pt x="3635399" y="0"/>
                </a:moveTo>
                <a:lnTo>
                  <a:pt x="0" y="0"/>
                </a:lnTo>
                <a:lnTo>
                  <a:pt x="0" y="7540410"/>
                </a:lnTo>
                <a:lnTo>
                  <a:pt x="3635399" y="7540410"/>
                </a:lnTo>
                <a:lnTo>
                  <a:pt x="3635399" y="0"/>
                </a:lnTo>
                <a:close/>
              </a:path>
            </a:pathLst>
          </a:custGeom>
          <a:blipFill>
            <a:blip r:embed="rId7"/>
            <a:stretch>
              <a:fillRect l="0" t="0" r="0" b="0"/>
            </a:stretch>
          </a:blipFill>
        </p:spPr>
      </p:sp>
      <p:sp>
        <p:nvSpPr>
          <p:cNvPr name="TextBox 7" id="7"/>
          <p:cNvSpPr txBox="true"/>
          <p:nvPr/>
        </p:nvSpPr>
        <p:spPr>
          <a:xfrm rot="0">
            <a:off x="5468669" y="4449763"/>
            <a:ext cx="7350662" cy="1454149"/>
          </a:xfrm>
          <a:prstGeom prst="rect">
            <a:avLst/>
          </a:prstGeom>
        </p:spPr>
        <p:txBody>
          <a:bodyPr anchor="t" rtlCol="false" tIns="0" lIns="0" bIns="0" rIns="0">
            <a:spAutoFit/>
          </a:bodyPr>
          <a:lstStyle/>
          <a:p>
            <a:pPr algn="ctr">
              <a:lnSpc>
                <a:spcPts val="10299"/>
              </a:lnSpc>
            </a:pPr>
            <a:r>
              <a:rPr lang="en-US" sz="9999" b="true">
                <a:solidFill>
                  <a:srgbClr val="004AAD"/>
                </a:solidFill>
                <a:latin typeface="Poppins Bold"/>
                <a:ea typeface="Poppins Bold"/>
                <a:cs typeface="Poppins Bold"/>
                <a:sym typeface="Poppins Bold"/>
              </a:rPr>
              <a:t>ERD</a:t>
            </a:r>
          </a:p>
        </p:txBody>
      </p:sp>
      <p:grpSp>
        <p:nvGrpSpPr>
          <p:cNvPr name="Group 8" id="8"/>
          <p:cNvGrpSpPr/>
          <p:nvPr/>
        </p:nvGrpSpPr>
        <p:grpSpPr>
          <a:xfrm rot="0">
            <a:off x="2732295" y="538946"/>
            <a:ext cx="12780916" cy="1065324"/>
            <a:chOff x="0" y="0"/>
            <a:chExt cx="17041222" cy="1420432"/>
          </a:xfrm>
        </p:grpSpPr>
        <p:grpSp>
          <p:nvGrpSpPr>
            <p:cNvPr name="Group 9" id="9"/>
            <p:cNvGrpSpPr/>
            <p:nvPr/>
          </p:nvGrpSpPr>
          <p:grpSpPr>
            <a:xfrm rot="0">
              <a:off x="0" y="0"/>
              <a:ext cx="17041222" cy="1420432"/>
              <a:chOff x="0" y="0"/>
              <a:chExt cx="3366167" cy="280579"/>
            </a:xfrm>
          </p:grpSpPr>
          <p:sp>
            <p:nvSpPr>
              <p:cNvPr name="Freeform 10" id="10"/>
              <p:cNvSpPr/>
              <p:nvPr/>
            </p:nvSpPr>
            <p:spPr>
              <a:xfrm flipH="false" flipV="false" rot="0">
                <a:off x="0" y="0"/>
                <a:ext cx="3366167" cy="280579"/>
              </a:xfrm>
              <a:custGeom>
                <a:avLst/>
                <a:gdLst/>
                <a:ahLst/>
                <a:cxnLst/>
                <a:rect r="r" b="b" t="t" l="l"/>
                <a:pathLst>
                  <a:path h="280579" w="3366167">
                    <a:moveTo>
                      <a:pt x="30893" y="0"/>
                    </a:moveTo>
                    <a:lnTo>
                      <a:pt x="3335275" y="0"/>
                    </a:lnTo>
                    <a:cubicBezTo>
                      <a:pt x="3352336" y="0"/>
                      <a:pt x="3366167" y="13831"/>
                      <a:pt x="3366167" y="30893"/>
                    </a:cubicBezTo>
                    <a:lnTo>
                      <a:pt x="3366167" y="249686"/>
                    </a:lnTo>
                    <a:cubicBezTo>
                      <a:pt x="3366167" y="266748"/>
                      <a:pt x="3352336" y="280579"/>
                      <a:pt x="3335275" y="280579"/>
                    </a:cubicBezTo>
                    <a:lnTo>
                      <a:pt x="30893" y="280579"/>
                    </a:lnTo>
                    <a:cubicBezTo>
                      <a:pt x="13831" y="280579"/>
                      <a:pt x="0" y="266748"/>
                      <a:pt x="0" y="249686"/>
                    </a:cubicBezTo>
                    <a:lnTo>
                      <a:pt x="0" y="30893"/>
                    </a:lnTo>
                    <a:cubicBezTo>
                      <a:pt x="0" y="13831"/>
                      <a:pt x="13831" y="0"/>
                      <a:pt x="30893" y="0"/>
                    </a:cubicBezTo>
                    <a:close/>
                  </a:path>
                </a:pathLst>
              </a:custGeom>
              <a:gradFill rotWithShape="true">
                <a:gsLst>
                  <a:gs pos="0">
                    <a:srgbClr val="F8B7E4">
                      <a:alpha val="29000"/>
                    </a:srgbClr>
                  </a:gs>
                  <a:gs pos="100000">
                    <a:srgbClr val="70659C">
                      <a:alpha val="29000"/>
                    </a:srgbClr>
                  </a:gs>
                </a:gsLst>
                <a:lin ang="0"/>
              </a:gradFill>
            </p:spPr>
          </p:sp>
          <p:sp>
            <p:nvSpPr>
              <p:cNvPr name="TextBox 11" id="11"/>
              <p:cNvSpPr txBox="true"/>
              <p:nvPr/>
            </p:nvSpPr>
            <p:spPr>
              <a:xfrm>
                <a:off x="0" y="-57150"/>
                <a:ext cx="3366167" cy="337729"/>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8653496" y="292262"/>
              <a:ext cx="2354189" cy="688625"/>
              <a:chOff x="0" y="0"/>
              <a:chExt cx="465025" cy="136025"/>
            </a:xfrm>
          </p:grpSpPr>
          <p:sp>
            <p:nvSpPr>
              <p:cNvPr name="Freeform 13" id="13"/>
              <p:cNvSpPr/>
              <p:nvPr/>
            </p:nvSpPr>
            <p:spPr>
              <a:xfrm flipH="false" flipV="false" rot="0">
                <a:off x="0" y="0"/>
                <a:ext cx="465025" cy="136025"/>
              </a:xfrm>
              <a:custGeom>
                <a:avLst/>
                <a:gdLst/>
                <a:ahLst/>
                <a:cxnLst/>
                <a:rect r="r" b="b" t="t" l="l"/>
                <a:pathLst>
                  <a:path h="136025" w="465025">
                    <a:moveTo>
                      <a:pt x="68012" y="0"/>
                    </a:moveTo>
                    <a:lnTo>
                      <a:pt x="397013" y="0"/>
                    </a:lnTo>
                    <a:cubicBezTo>
                      <a:pt x="415051" y="0"/>
                      <a:pt x="432350" y="7166"/>
                      <a:pt x="445105" y="19920"/>
                    </a:cubicBezTo>
                    <a:cubicBezTo>
                      <a:pt x="457859" y="32675"/>
                      <a:pt x="465025" y="49974"/>
                      <a:pt x="465025" y="68012"/>
                    </a:cubicBezTo>
                    <a:lnTo>
                      <a:pt x="465025" y="68012"/>
                    </a:lnTo>
                    <a:cubicBezTo>
                      <a:pt x="465025" y="86050"/>
                      <a:pt x="457859" y="103350"/>
                      <a:pt x="445105" y="116104"/>
                    </a:cubicBezTo>
                    <a:cubicBezTo>
                      <a:pt x="432350" y="128859"/>
                      <a:pt x="415051" y="136025"/>
                      <a:pt x="397013" y="136025"/>
                    </a:cubicBezTo>
                    <a:lnTo>
                      <a:pt x="68012" y="136025"/>
                    </a:lnTo>
                    <a:cubicBezTo>
                      <a:pt x="49974" y="136025"/>
                      <a:pt x="32675" y="128859"/>
                      <a:pt x="19920" y="116104"/>
                    </a:cubicBezTo>
                    <a:cubicBezTo>
                      <a:pt x="7166" y="103350"/>
                      <a:pt x="0" y="86050"/>
                      <a:pt x="0" y="68012"/>
                    </a:cubicBezTo>
                    <a:lnTo>
                      <a:pt x="0" y="68012"/>
                    </a:lnTo>
                    <a:cubicBezTo>
                      <a:pt x="0" y="49974"/>
                      <a:pt x="7166" y="32675"/>
                      <a:pt x="19920" y="19920"/>
                    </a:cubicBezTo>
                    <a:cubicBezTo>
                      <a:pt x="32675" y="7166"/>
                      <a:pt x="49974" y="0"/>
                      <a:pt x="68012" y="0"/>
                    </a:cubicBezTo>
                    <a:close/>
                  </a:path>
                </a:pathLst>
              </a:custGeom>
              <a:solidFill>
                <a:srgbClr val="FFFFFF"/>
              </a:solidFill>
            </p:spPr>
          </p:sp>
          <p:sp>
            <p:nvSpPr>
              <p:cNvPr name="TextBox 14" id="14"/>
              <p:cNvSpPr txBox="true"/>
              <p:nvPr/>
            </p:nvSpPr>
            <p:spPr>
              <a:xfrm>
                <a:off x="0" y="-57150"/>
                <a:ext cx="465025" cy="19317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14671" y="353142"/>
              <a:ext cx="2009857" cy="544195"/>
            </a:xfrm>
            <a:prstGeom prst="rect">
              <a:avLst/>
            </a:prstGeom>
          </p:spPr>
          <p:txBody>
            <a:bodyPr anchor="t" rtlCol="false" tIns="0" lIns="0" bIns="0" rIns="0">
              <a:spAutoFit/>
            </a:bodyPr>
            <a:lstStyle/>
            <a:p>
              <a:pPr algn="ctr">
                <a:lnSpc>
                  <a:spcPts val="3359"/>
                </a:lnSpc>
              </a:pPr>
              <a:r>
                <a:rPr lang="en-US" sz="2399">
                  <a:solidFill>
                    <a:srgbClr val="004AAD"/>
                  </a:solidFill>
                  <a:latin typeface="Poppins"/>
                  <a:ea typeface="Poppins"/>
                  <a:cs typeface="Poppins"/>
                  <a:sym typeface="Poppins"/>
                </a:rPr>
                <a:t>Giới thiệu</a:t>
              </a:r>
            </a:p>
          </p:txBody>
        </p:sp>
        <p:sp>
          <p:nvSpPr>
            <p:cNvPr name="TextBox 16" id="16"/>
            <p:cNvSpPr txBox="true"/>
            <p:nvPr/>
          </p:nvSpPr>
          <p:spPr>
            <a:xfrm rot="0">
              <a:off x="344739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Use case</a:t>
              </a:r>
            </a:p>
          </p:txBody>
        </p:sp>
        <p:sp>
          <p:nvSpPr>
            <p:cNvPr name="TextBox 17" id="17"/>
            <p:cNvSpPr txBox="true"/>
            <p:nvPr/>
          </p:nvSpPr>
          <p:spPr>
            <a:xfrm rot="0">
              <a:off x="6137341" y="365842"/>
              <a:ext cx="2087961"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Workflow</a:t>
              </a:r>
            </a:p>
          </p:txBody>
        </p:sp>
        <p:sp>
          <p:nvSpPr>
            <p:cNvPr name="TextBox 18" id="18"/>
            <p:cNvSpPr txBox="true"/>
            <p:nvPr/>
          </p:nvSpPr>
          <p:spPr>
            <a:xfrm rot="0">
              <a:off x="8991918"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ERD</a:t>
              </a:r>
            </a:p>
          </p:txBody>
        </p:sp>
        <p:sp>
          <p:nvSpPr>
            <p:cNvPr name="TextBox 19" id="19"/>
            <p:cNvSpPr txBox="true"/>
            <p:nvPr/>
          </p:nvSpPr>
          <p:spPr>
            <a:xfrm rot="0">
              <a:off x="1176418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Figma</a:t>
              </a:r>
            </a:p>
          </p:txBody>
        </p:sp>
        <p:sp>
          <p:nvSpPr>
            <p:cNvPr name="TextBox 20" id="20"/>
            <p:cNvSpPr txBox="true"/>
            <p:nvPr/>
          </p:nvSpPr>
          <p:spPr>
            <a:xfrm rot="0">
              <a:off x="14536445"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Kết luận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5400000">
            <a:off x="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997105" y="0"/>
            <a:ext cx="14293791" cy="10287000"/>
          </a:xfrm>
          <a:custGeom>
            <a:avLst/>
            <a:gdLst/>
            <a:ahLst/>
            <a:cxnLst/>
            <a:rect r="r" b="b" t="t" l="l"/>
            <a:pathLst>
              <a:path h="10287000" w="14293791">
                <a:moveTo>
                  <a:pt x="0" y="0"/>
                </a:moveTo>
                <a:lnTo>
                  <a:pt x="14293790" y="0"/>
                </a:lnTo>
                <a:lnTo>
                  <a:pt x="14293790" y="10287000"/>
                </a:lnTo>
                <a:lnTo>
                  <a:pt x="0" y="10287000"/>
                </a:lnTo>
                <a:lnTo>
                  <a:pt x="0" y="0"/>
                </a:lnTo>
                <a:close/>
              </a:path>
            </a:pathLst>
          </a:custGeom>
          <a:blipFill>
            <a:blip r:embed="rId5"/>
            <a:stretch>
              <a:fillRect l="0" t="0" r="0" b="0"/>
            </a:stretch>
          </a:blipFill>
        </p:spPr>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0800000">
            <a:off x="-186569" y="-483186"/>
            <a:ext cx="8624345" cy="8624345"/>
          </a:xfrm>
          <a:custGeom>
            <a:avLst/>
            <a:gdLst/>
            <a:ahLst/>
            <a:cxnLst/>
            <a:rect r="r" b="b" t="t" l="l"/>
            <a:pathLst>
              <a:path h="8624345" w="8624345">
                <a:moveTo>
                  <a:pt x="0" y="0"/>
                </a:moveTo>
                <a:lnTo>
                  <a:pt x="8624345" y="0"/>
                </a:lnTo>
                <a:lnTo>
                  <a:pt x="8624345" y="8624346"/>
                </a:lnTo>
                <a:lnTo>
                  <a:pt x="0" y="8624346"/>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5">
              <a:alphaModFix amt="13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694164" y="1954516"/>
            <a:ext cx="8624345" cy="8624345"/>
          </a:xfrm>
          <a:custGeom>
            <a:avLst/>
            <a:gdLst/>
            <a:ahLst/>
            <a:cxnLst/>
            <a:rect r="r" b="b" t="t" l="l"/>
            <a:pathLst>
              <a:path h="8624345" w="8624345">
                <a:moveTo>
                  <a:pt x="0" y="0"/>
                </a:moveTo>
                <a:lnTo>
                  <a:pt x="8624345" y="0"/>
                </a:lnTo>
                <a:lnTo>
                  <a:pt x="8624345" y="8624345"/>
                </a:lnTo>
                <a:lnTo>
                  <a:pt x="0" y="862434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6" id="6"/>
          <p:cNvSpPr txBox="true"/>
          <p:nvPr/>
        </p:nvSpPr>
        <p:spPr>
          <a:xfrm rot="0">
            <a:off x="5468669" y="3797300"/>
            <a:ext cx="7350662" cy="2759074"/>
          </a:xfrm>
          <a:prstGeom prst="rect">
            <a:avLst/>
          </a:prstGeom>
        </p:spPr>
        <p:txBody>
          <a:bodyPr anchor="t" rtlCol="false" tIns="0" lIns="0" bIns="0" rIns="0">
            <a:spAutoFit/>
          </a:bodyPr>
          <a:lstStyle/>
          <a:p>
            <a:pPr algn="ctr">
              <a:lnSpc>
                <a:spcPts val="10299"/>
              </a:lnSpc>
            </a:pPr>
            <a:r>
              <a:rPr lang="en-US" sz="9999" b="true">
                <a:solidFill>
                  <a:srgbClr val="004AAD"/>
                </a:solidFill>
                <a:latin typeface="Poppins Bold"/>
                <a:ea typeface="Poppins Bold"/>
                <a:cs typeface="Poppins Bold"/>
                <a:sym typeface="Poppins Bold"/>
              </a:rPr>
              <a:t>Sơ đồ </a:t>
            </a:r>
          </a:p>
          <a:p>
            <a:pPr algn="ctr">
              <a:lnSpc>
                <a:spcPts val="10299"/>
              </a:lnSpc>
            </a:pPr>
            <a:r>
              <a:rPr lang="en-US" sz="9999" b="true">
                <a:solidFill>
                  <a:srgbClr val="004AAD"/>
                </a:solidFill>
                <a:latin typeface="Poppins Bold"/>
                <a:ea typeface="Poppins Bold"/>
                <a:cs typeface="Poppins Bold"/>
                <a:sym typeface="Poppins Bold"/>
              </a:rPr>
              <a:t>màn hình</a:t>
            </a:r>
          </a:p>
        </p:txBody>
      </p:sp>
      <p:sp>
        <p:nvSpPr>
          <p:cNvPr name="Freeform 7" id="7"/>
          <p:cNvSpPr/>
          <p:nvPr/>
        </p:nvSpPr>
        <p:spPr>
          <a:xfrm flipH="true" flipV="false" rot="0">
            <a:off x="14006337" y="4383088"/>
            <a:ext cx="3635400" cy="7540410"/>
          </a:xfrm>
          <a:custGeom>
            <a:avLst/>
            <a:gdLst/>
            <a:ahLst/>
            <a:cxnLst/>
            <a:rect r="r" b="b" t="t" l="l"/>
            <a:pathLst>
              <a:path h="7540410" w="3635400">
                <a:moveTo>
                  <a:pt x="3635399" y="0"/>
                </a:moveTo>
                <a:lnTo>
                  <a:pt x="0" y="0"/>
                </a:lnTo>
                <a:lnTo>
                  <a:pt x="0" y="7540410"/>
                </a:lnTo>
                <a:lnTo>
                  <a:pt x="3635399" y="7540410"/>
                </a:lnTo>
                <a:lnTo>
                  <a:pt x="3635399" y="0"/>
                </a:lnTo>
                <a:close/>
              </a:path>
            </a:pathLst>
          </a:custGeom>
          <a:blipFill>
            <a:blip r:embed="rId7"/>
            <a:stretch>
              <a:fillRect l="0" t="0" r="0" b="0"/>
            </a:stretch>
          </a:blipFill>
        </p:spPr>
      </p:sp>
      <p:grpSp>
        <p:nvGrpSpPr>
          <p:cNvPr name="Group 8" id="8"/>
          <p:cNvGrpSpPr/>
          <p:nvPr/>
        </p:nvGrpSpPr>
        <p:grpSpPr>
          <a:xfrm rot="0">
            <a:off x="2732295" y="538946"/>
            <a:ext cx="12780916" cy="1065324"/>
            <a:chOff x="0" y="0"/>
            <a:chExt cx="17041222" cy="1420432"/>
          </a:xfrm>
        </p:grpSpPr>
        <p:grpSp>
          <p:nvGrpSpPr>
            <p:cNvPr name="Group 9" id="9"/>
            <p:cNvGrpSpPr/>
            <p:nvPr/>
          </p:nvGrpSpPr>
          <p:grpSpPr>
            <a:xfrm rot="0">
              <a:off x="0" y="0"/>
              <a:ext cx="17041222" cy="1420432"/>
              <a:chOff x="0" y="0"/>
              <a:chExt cx="3366167" cy="280579"/>
            </a:xfrm>
          </p:grpSpPr>
          <p:sp>
            <p:nvSpPr>
              <p:cNvPr name="Freeform 10" id="10"/>
              <p:cNvSpPr/>
              <p:nvPr/>
            </p:nvSpPr>
            <p:spPr>
              <a:xfrm flipH="false" flipV="false" rot="0">
                <a:off x="0" y="0"/>
                <a:ext cx="3366167" cy="280579"/>
              </a:xfrm>
              <a:custGeom>
                <a:avLst/>
                <a:gdLst/>
                <a:ahLst/>
                <a:cxnLst/>
                <a:rect r="r" b="b" t="t" l="l"/>
                <a:pathLst>
                  <a:path h="280579" w="3366167">
                    <a:moveTo>
                      <a:pt x="30893" y="0"/>
                    </a:moveTo>
                    <a:lnTo>
                      <a:pt x="3335275" y="0"/>
                    </a:lnTo>
                    <a:cubicBezTo>
                      <a:pt x="3352336" y="0"/>
                      <a:pt x="3366167" y="13831"/>
                      <a:pt x="3366167" y="30893"/>
                    </a:cubicBezTo>
                    <a:lnTo>
                      <a:pt x="3366167" y="249686"/>
                    </a:lnTo>
                    <a:cubicBezTo>
                      <a:pt x="3366167" y="266748"/>
                      <a:pt x="3352336" y="280579"/>
                      <a:pt x="3335275" y="280579"/>
                    </a:cubicBezTo>
                    <a:lnTo>
                      <a:pt x="30893" y="280579"/>
                    </a:lnTo>
                    <a:cubicBezTo>
                      <a:pt x="13831" y="280579"/>
                      <a:pt x="0" y="266748"/>
                      <a:pt x="0" y="249686"/>
                    </a:cubicBezTo>
                    <a:lnTo>
                      <a:pt x="0" y="30893"/>
                    </a:lnTo>
                    <a:cubicBezTo>
                      <a:pt x="0" y="13831"/>
                      <a:pt x="13831" y="0"/>
                      <a:pt x="30893" y="0"/>
                    </a:cubicBezTo>
                    <a:close/>
                  </a:path>
                </a:pathLst>
              </a:custGeom>
              <a:gradFill rotWithShape="true">
                <a:gsLst>
                  <a:gs pos="0">
                    <a:srgbClr val="F8B7E4">
                      <a:alpha val="29000"/>
                    </a:srgbClr>
                  </a:gs>
                  <a:gs pos="100000">
                    <a:srgbClr val="70659C">
                      <a:alpha val="29000"/>
                    </a:srgbClr>
                  </a:gs>
                </a:gsLst>
                <a:lin ang="0"/>
              </a:gradFill>
            </p:spPr>
          </p:sp>
          <p:sp>
            <p:nvSpPr>
              <p:cNvPr name="TextBox 11" id="11"/>
              <p:cNvSpPr txBox="true"/>
              <p:nvPr/>
            </p:nvSpPr>
            <p:spPr>
              <a:xfrm>
                <a:off x="0" y="-57150"/>
                <a:ext cx="3366167" cy="337729"/>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1374172" y="292262"/>
              <a:ext cx="2354189" cy="688625"/>
              <a:chOff x="0" y="0"/>
              <a:chExt cx="465025" cy="136025"/>
            </a:xfrm>
          </p:grpSpPr>
          <p:sp>
            <p:nvSpPr>
              <p:cNvPr name="Freeform 13" id="13"/>
              <p:cNvSpPr/>
              <p:nvPr/>
            </p:nvSpPr>
            <p:spPr>
              <a:xfrm flipH="false" flipV="false" rot="0">
                <a:off x="0" y="0"/>
                <a:ext cx="465025" cy="136025"/>
              </a:xfrm>
              <a:custGeom>
                <a:avLst/>
                <a:gdLst/>
                <a:ahLst/>
                <a:cxnLst/>
                <a:rect r="r" b="b" t="t" l="l"/>
                <a:pathLst>
                  <a:path h="136025" w="465025">
                    <a:moveTo>
                      <a:pt x="68012" y="0"/>
                    </a:moveTo>
                    <a:lnTo>
                      <a:pt x="397013" y="0"/>
                    </a:lnTo>
                    <a:cubicBezTo>
                      <a:pt x="415051" y="0"/>
                      <a:pt x="432350" y="7166"/>
                      <a:pt x="445105" y="19920"/>
                    </a:cubicBezTo>
                    <a:cubicBezTo>
                      <a:pt x="457859" y="32675"/>
                      <a:pt x="465025" y="49974"/>
                      <a:pt x="465025" y="68012"/>
                    </a:cubicBezTo>
                    <a:lnTo>
                      <a:pt x="465025" y="68012"/>
                    </a:lnTo>
                    <a:cubicBezTo>
                      <a:pt x="465025" y="86050"/>
                      <a:pt x="457859" y="103350"/>
                      <a:pt x="445105" y="116104"/>
                    </a:cubicBezTo>
                    <a:cubicBezTo>
                      <a:pt x="432350" y="128859"/>
                      <a:pt x="415051" y="136025"/>
                      <a:pt x="397013" y="136025"/>
                    </a:cubicBezTo>
                    <a:lnTo>
                      <a:pt x="68012" y="136025"/>
                    </a:lnTo>
                    <a:cubicBezTo>
                      <a:pt x="49974" y="136025"/>
                      <a:pt x="32675" y="128859"/>
                      <a:pt x="19920" y="116104"/>
                    </a:cubicBezTo>
                    <a:cubicBezTo>
                      <a:pt x="7166" y="103350"/>
                      <a:pt x="0" y="86050"/>
                      <a:pt x="0" y="68012"/>
                    </a:cubicBezTo>
                    <a:lnTo>
                      <a:pt x="0" y="68012"/>
                    </a:lnTo>
                    <a:cubicBezTo>
                      <a:pt x="0" y="49974"/>
                      <a:pt x="7166" y="32675"/>
                      <a:pt x="19920" y="19920"/>
                    </a:cubicBezTo>
                    <a:cubicBezTo>
                      <a:pt x="32675" y="7166"/>
                      <a:pt x="49974" y="0"/>
                      <a:pt x="68012" y="0"/>
                    </a:cubicBezTo>
                    <a:close/>
                  </a:path>
                </a:pathLst>
              </a:custGeom>
              <a:solidFill>
                <a:srgbClr val="FFFFFF"/>
              </a:solidFill>
            </p:spPr>
          </p:sp>
          <p:sp>
            <p:nvSpPr>
              <p:cNvPr name="TextBox 14" id="14"/>
              <p:cNvSpPr txBox="true"/>
              <p:nvPr/>
            </p:nvSpPr>
            <p:spPr>
              <a:xfrm>
                <a:off x="0" y="-57150"/>
                <a:ext cx="465025" cy="19317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14671" y="353142"/>
              <a:ext cx="2009857" cy="544195"/>
            </a:xfrm>
            <a:prstGeom prst="rect">
              <a:avLst/>
            </a:prstGeom>
          </p:spPr>
          <p:txBody>
            <a:bodyPr anchor="t" rtlCol="false" tIns="0" lIns="0" bIns="0" rIns="0">
              <a:spAutoFit/>
            </a:bodyPr>
            <a:lstStyle/>
            <a:p>
              <a:pPr algn="ctr">
                <a:lnSpc>
                  <a:spcPts val="3359"/>
                </a:lnSpc>
              </a:pPr>
              <a:r>
                <a:rPr lang="en-US" sz="2399">
                  <a:solidFill>
                    <a:srgbClr val="004AAD"/>
                  </a:solidFill>
                  <a:latin typeface="Poppins"/>
                  <a:ea typeface="Poppins"/>
                  <a:cs typeface="Poppins"/>
                  <a:sym typeface="Poppins"/>
                </a:rPr>
                <a:t>Giới thiệu</a:t>
              </a:r>
            </a:p>
          </p:txBody>
        </p:sp>
        <p:sp>
          <p:nvSpPr>
            <p:cNvPr name="TextBox 16" id="16"/>
            <p:cNvSpPr txBox="true"/>
            <p:nvPr/>
          </p:nvSpPr>
          <p:spPr>
            <a:xfrm rot="0">
              <a:off x="344739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Use case</a:t>
              </a:r>
            </a:p>
          </p:txBody>
        </p:sp>
        <p:sp>
          <p:nvSpPr>
            <p:cNvPr name="TextBox 17" id="17"/>
            <p:cNvSpPr txBox="true"/>
            <p:nvPr/>
          </p:nvSpPr>
          <p:spPr>
            <a:xfrm rot="0">
              <a:off x="6137341" y="365842"/>
              <a:ext cx="2087961"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Workflow</a:t>
              </a:r>
            </a:p>
          </p:txBody>
        </p:sp>
        <p:sp>
          <p:nvSpPr>
            <p:cNvPr name="TextBox 18" id="18"/>
            <p:cNvSpPr txBox="true"/>
            <p:nvPr/>
          </p:nvSpPr>
          <p:spPr>
            <a:xfrm rot="0">
              <a:off x="8991918"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ERD</a:t>
              </a:r>
            </a:p>
          </p:txBody>
        </p:sp>
        <p:sp>
          <p:nvSpPr>
            <p:cNvPr name="TextBox 19" id="19"/>
            <p:cNvSpPr txBox="true"/>
            <p:nvPr/>
          </p:nvSpPr>
          <p:spPr>
            <a:xfrm rot="0">
              <a:off x="11764182" y="365842"/>
              <a:ext cx="1883263" cy="544195"/>
            </a:xfrm>
            <a:prstGeom prst="rect">
              <a:avLst/>
            </a:prstGeom>
          </p:spPr>
          <p:txBody>
            <a:bodyPr anchor="t" rtlCol="false" tIns="0" lIns="0" bIns="0" rIns="0">
              <a:spAutoFit/>
            </a:bodyPr>
            <a:lstStyle/>
            <a:p>
              <a:pPr algn="ctr">
                <a:lnSpc>
                  <a:spcPts val="3359"/>
                </a:lnSpc>
              </a:pPr>
              <a:r>
                <a:rPr lang="en-US" sz="2400" b="true">
                  <a:solidFill>
                    <a:srgbClr val="004AAD"/>
                  </a:solidFill>
                  <a:latin typeface="Poppins Bold"/>
                  <a:ea typeface="Poppins Bold"/>
                  <a:cs typeface="Poppins Bold"/>
                  <a:sym typeface="Poppins Bold"/>
                </a:rPr>
                <a:t>Figma</a:t>
              </a:r>
            </a:p>
          </p:txBody>
        </p:sp>
        <p:sp>
          <p:nvSpPr>
            <p:cNvPr name="TextBox 20" id="20"/>
            <p:cNvSpPr txBox="true"/>
            <p:nvPr/>
          </p:nvSpPr>
          <p:spPr>
            <a:xfrm rot="0">
              <a:off x="14536445"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Kết luận</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4054" y="1740225"/>
            <a:ext cx="17606981" cy="6874059"/>
          </a:xfrm>
          <a:custGeom>
            <a:avLst/>
            <a:gdLst/>
            <a:ahLst/>
            <a:cxnLst/>
            <a:rect r="r" b="b" t="t" l="l"/>
            <a:pathLst>
              <a:path h="6874059" w="17606981">
                <a:moveTo>
                  <a:pt x="0" y="0"/>
                </a:moveTo>
                <a:lnTo>
                  <a:pt x="17606980" y="0"/>
                </a:lnTo>
                <a:lnTo>
                  <a:pt x="17606980" y="6874058"/>
                </a:lnTo>
                <a:lnTo>
                  <a:pt x="0" y="6874058"/>
                </a:lnTo>
                <a:lnTo>
                  <a:pt x="0" y="0"/>
                </a:lnTo>
                <a:close/>
              </a:path>
            </a:pathLst>
          </a:custGeom>
          <a:blipFill>
            <a:blip r:embed="rId2"/>
            <a:stretch>
              <a:fillRect l="0" t="0" r="0" b="0"/>
            </a:stretch>
          </a:blipFill>
        </p:spPr>
      </p:sp>
      <p:sp>
        <p:nvSpPr>
          <p:cNvPr name="TextBox 3" id="3"/>
          <p:cNvSpPr txBox="true"/>
          <p:nvPr/>
        </p:nvSpPr>
        <p:spPr>
          <a:xfrm rot="0">
            <a:off x="1298943" y="390525"/>
            <a:ext cx="15690114" cy="1095375"/>
          </a:xfrm>
          <a:prstGeom prst="rect">
            <a:avLst/>
          </a:prstGeom>
        </p:spPr>
        <p:txBody>
          <a:bodyPr anchor="t" rtlCol="false" tIns="0" lIns="0" bIns="0" rIns="0">
            <a:spAutoFit/>
          </a:bodyPr>
          <a:lstStyle/>
          <a:p>
            <a:pPr algn="ctr">
              <a:lnSpc>
                <a:spcPts val="8400"/>
              </a:lnSpc>
              <a:spcBef>
                <a:spcPct val="0"/>
              </a:spcBef>
            </a:pPr>
            <a:r>
              <a:rPr lang="en-US" sz="6000">
                <a:solidFill>
                  <a:srgbClr val="004AAD"/>
                </a:solidFill>
                <a:latin typeface="Poppins"/>
                <a:ea typeface="Poppins"/>
                <a:cs typeface="Poppins"/>
                <a:sym typeface="Poppins"/>
              </a:rPr>
              <a:t>Sơ đồ màn hình Người dùng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29577" y="380973"/>
            <a:ext cx="12177087" cy="9525053"/>
          </a:xfrm>
          <a:custGeom>
            <a:avLst/>
            <a:gdLst/>
            <a:ahLst/>
            <a:cxnLst/>
            <a:rect r="r" b="b" t="t" l="l"/>
            <a:pathLst>
              <a:path h="9525053" w="12177087">
                <a:moveTo>
                  <a:pt x="0" y="0"/>
                </a:moveTo>
                <a:lnTo>
                  <a:pt x="12177087" y="0"/>
                </a:lnTo>
                <a:lnTo>
                  <a:pt x="12177087" y="9525054"/>
                </a:lnTo>
                <a:lnTo>
                  <a:pt x="0" y="9525054"/>
                </a:lnTo>
                <a:lnTo>
                  <a:pt x="0" y="0"/>
                </a:lnTo>
                <a:close/>
              </a:path>
            </a:pathLst>
          </a:custGeom>
          <a:blipFill>
            <a:blip r:embed="rId2"/>
            <a:stretch>
              <a:fillRect l="0" t="0" r="0" b="0"/>
            </a:stretch>
          </a:blipFill>
        </p:spPr>
      </p:sp>
      <p:sp>
        <p:nvSpPr>
          <p:cNvPr name="TextBox 3" id="3"/>
          <p:cNvSpPr txBox="true"/>
          <p:nvPr/>
        </p:nvSpPr>
        <p:spPr>
          <a:xfrm rot="0">
            <a:off x="1526486" y="2905125"/>
            <a:ext cx="3240232" cy="4295775"/>
          </a:xfrm>
          <a:prstGeom prst="rect">
            <a:avLst/>
          </a:prstGeom>
        </p:spPr>
        <p:txBody>
          <a:bodyPr anchor="t" rtlCol="false" tIns="0" lIns="0" bIns="0" rIns="0">
            <a:spAutoFit/>
          </a:bodyPr>
          <a:lstStyle/>
          <a:p>
            <a:pPr algn="ctr">
              <a:lnSpc>
                <a:spcPts val="8400"/>
              </a:lnSpc>
              <a:spcBef>
                <a:spcPct val="0"/>
              </a:spcBef>
            </a:pPr>
            <a:r>
              <a:rPr lang="en-US" sz="6000">
                <a:solidFill>
                  <a:srgbClr val="004AAD"/>
                </a:solidFill>
                <a:latin typeface="Poppins"/>
                <a:ea typeface="Poppins"/>
                <a:cs typeface="Poppins"/>
                <a:sym typeface="Poppins"/>
              </a:rPr>
              <a:t>Sơ đồ màn hình Admin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732295" y="390976"/>
            <a:ext cx="12823410" cy="903307"/>
            <a:chOff x="0" y="0"/>
            <a:chExt cx="17097879" cy="1204410"/>
          </a:xfrm>
        </p:grpSpPr>
        <p:grpSp>
          <p:nvGrpSpPr>
            <p:cNvPr name="Group 4" id="4"/>
            <p:cNvGrpSpPr/>
            <p:nvPr/>
          </p:nvGrpSpPr>
          <p:grpSpPr>
            <a:xfrm rot="0">
              <a:off x="0" y="0"/>
              <a:ext cx="17097879" cy="1204410"/>
              <a:chOff x="0" y="0"/>
              <a:chExt cx="3377359" cy="237908"/>
            </a:xfrm>
          </p:grpSpPr>
          <p:sp>
            <p:nvSpPr>
              <p:cNvPr name="Freeform 5" id="5"/>
              <p:cNvSpPr/>
              <p:nvPr/>
            </p:nvSpPr>
            <p:spPr>
              <a:xfrm flipH="false" flipV="false" rot="0">
                <a:off x="0" y="0"/>
                <a:ext cx="3377359" cy="237908"/>
              </a:xfrm>
              <a:custGeom>
                <a:avLst/>
                <a:gdLst/>
                <a:ahLst/>
                <a:cxnLst/>
                <a:rect r="r" b="b" t="t" l="l"/>
                <a:pathLst>
                  <a:path h="237908" w="3377359">
                    <a:moveTo>
                      <a:pt x="30790" y="0"/>
                    </a:moveTo>
                    <a:lnTo>
                      <a:pt x="3346569" y="0"/>
                    </a:lnTo>
                    <a:cubicBezTo>
                      <a:pt x="3354735" y="0"/>
                      <a:pt x="3362566" y="3244"/>
                      <a:pt x="3368341" y="9018"/>
                    </a:cubicBezTo>
                    <a:cubicBezTo>
                      <a:pt x="3374115" y="14793"/>
                      <a:pt x="3377359" y="22624"/>
                      <a:pt x="3377359" y="30790"/>
                    </a:cubicBezTo>
                    <a:lnTo>
                      <a:pt x="3377359" y="207118"/>
                    </a:lnTo>
                    <a:cubicBezTo>
                      <a:pt x="3377359" y="224123"/>
                      <a:pt x="3363574" y="237908"/>
                      <a:pt x="3346569" y="237908"/>
                    </a:cubicBezTo>
                    <a:lnTo>
                      <a:pt x="30790" y="237908"/>
                    </a:lnTo>
                    <a:cubicBezTo>
                      <a:pt x="13785" y="237908"/>
                      <a:pt x="0" y="224123"/>
                      <a:pt x="0" y="207118"/>
                    </a:cubicBezTo>
                    <a:lnTo>
                      <a:pt x="0" y="30790"/>
                    </a:lnTo>
                    <a:cubicBezTo>
                      <a:pt x="0" y="22624"/>
                      <a:pt x="3244" y="14793"/>
                      <a:pt x="9018" y="9018"/>
                    </a:cubicBezTo>
                    <a:cubicBezTo>
                      <a:pt x="14793" y="3244"/>
                      <a:pt x="22624" y="0"/>
                      <a:pt x="30790" y="0"/>
                    </a:cubicBezTo>
                    <a:close/>
                  </a:path>
                </a:pathLst>
              </a:custGeom>
              <a:gradFill rotWithShape="true">
                <a:gsLst>
                  <a:gs pos="0">
                    <a:srgbClr val="F8B7E4">
                      <a:alpha val="29000"/>
                    </a:srgbClr>
                  </a:gs>
                  <a:gs pos="100000">
                    <a:srgbClr val="70659C">
                      <a:alpha val="29000"/>
                    </a:srgbClr>
                  </a:gs>
                </a:gsLst>
                <a:lin ang="0"/>
              </a:gradFill>
            </p:spPr>
          </p:sp>
          <p:sp>
            <p:nvSpPr>
              <p:cNvPr name="TextBox 6" id="6"/>
              <p:cNvSpPr txBox="true"/>
              <p:nvPr/>
            </p:nvSpPr>
            <p:spPr>
              <a:xfrm>
                <a:off x="0" y="-38100"/>
                <a:ext cx="3377359" cy="276008"/>
              </a:xfrm>
              <a:prstGeom prst="rect">
                <a:avLst/>
              </a:prstGeom>
            </p:spPr>
            <p:txBody>
              <a:bodyPr anchor="ctr" rtlCol="false" tIns="50800" lIns="50800" bIns="50800" rIns="50800"/>
              <a:lstStyle/>
              <a:p>
                <a:pPr algn="ctr">
                  <a:lnSpc>
                    <a:spcPts val="2852"/>
                  </a:lnSpc>
                </a:pPr>
              </a:p>
            </p:txBody>
          </p:sp>
        </p:grpSp>
        <p:grpSp>
          <p:nvGrpSpPr>
            <p:cNvPr name="Group 7" id="7"/>
            <p:cNvGrpSpPr/>
            <p:nvPr/>
          </p:nvGrpSpPr>
          <p:grpSpPr>
            <a:xfrm rot="0">
              <a:off x="11528719" y="257892"/>
              <a:ext cx="2354189" cy="688625"/>
              <a:chOff x="0" y="0"/>
              <a:chExt cx="465025" cy="136025"/>
            </a:xfrm>
          </p:grpSpPr>
          <p:sp>
            <p:nvSpPr>
              <p:cNvPr name="Freeform 8" id="8"/>
              <p:cNvSpPr/>
              <p:nvPr/>
            </p:nvSpPr>
            <p:spPr>
              <a:xfrm flipH="false" flipV="false" rot="0">
                <a:off x="0" y="0"/>
                <a:ext cx="465025" cy="136025"/>
              </a:xfrm>
              <a:custGeom>
                <a:avLst/>
                <a:gdLst/>
                <a:ahLst/>
                <a:cxnLst/>
                <a:rect r="r" b="b" t="t" l="l"/>
                <a:pathLst>
                  <a:path h="136025" w="465025">
                    <a:moveTo>
                      <a:pt x="68012" y="0"/>
                    </a:moveTo>
                    <a:lnTo>
                      <a:pt x="397013" y="0"/>
                    </a:lnTo>
                    <a:cubicBezTo>
                      <a:pt x="415051" y="0"/>
                      <a:pt x="432350" y="7166"/>
                      <a:pt x="445105" y="19920"/>
                    </a:cubicBezTo>
                    <a:cubicBezTo>
                      <a:pt x="457859" y="32675"/>
                      <a:pt x="465025" y="49974"/>
                      <a:pt x="465025" y="68012"/>
                    </a:cubicBezTo>
                    <a:lnTo>
                      <a:pt x="465025" y="68012"/>
                    </a:lnTo>
                    <a:cubicBezTo>
                      <a:pt x="465025" y="86050"/>
                      <a:pt x="457859" y="103350"/>
                      <a:pt x="445105" y="116104"/>
                    </a:cubicBezTo>
                    <a:cubicBezTo>
                      <a:pt x="432350" y="128859"/>
                      <a:pt x="415051" y="136025"/>
                      <a:pt x="397013" y="136025"/>
                    </a:cubicBezTo>
                    <a:lnTo>
                      <a:pt x="68012" y="136025"/>
                    </a:lnTo>
                    <a:cubicBezTo>
                      <a:pt x="49974" y="136025"/>
                      <a:pt x="32675" y="128859"/>
                      <a:pt x="19920" y="116104"/>
                    </a:cubicBezTo>
                    <a:cubicBezTo>
                      <a:pt x="7166" y="103350"/>
                      <a:pt x="0" y="86050"/>
                      <a:pt x="0" y="68012"/>
                    </a:cubicBezTo>
                    <a:lnTo>
                      <a:pt x="0" y="68012"/>
                    </a:lnTo>
                    <a:cubicBezTo>
                      <a:pt x="0" y="49974"/>
                      <a:pt x="7166" y="32675"/>
                      <a:pt x="19920" y="19920"/>
                    </a:cubicBezTo>
                    <a:cubicBezTo>
                      <a:pt x="32675" y="7166"/>
                      <a:pt x="49974" y="0"/>
                      <a:pt x="68012" y="0"/>
                    </a:cubicBezTo>
                    <a:close/>
                  </a:path>
                </a:pathLst>
              </a:custGeom>
              <a:solidFill>
                <a:srgbClr val="FFFFFF"/>
              </a:solidFill>
            </p:spPr>
          </p:sp>
          <p:sp>
            <p:nvSpPr>
              <p:cNvPr name="TextBox 9" id="9"/>
              <p:cNvSpPr txBox="true"/>
              <p:nvPr/>
            </p:nvSpPr>
            <p:spPr>
              <a:xfrm>
                <a:off x="0" y="-28575"/>
                <a:ext cx="465025" cy="164600"/>
              </a:xfrm>
              <a:prstGeom prst="rect">
                <a:avLst/>
              </a:prstGeom>
            </p:spPr>
            <p:txBody>
              <a:bodyPr anchor="ctr" rtlCol="false" tIns="50800" lIns="50800" bIns="50800" rIns="50800"/>
              <a:lstStyle/>
              <a:p>
                <a:pPr algn="ctr">
                  <a:lnSpc>
                    <a:spcPts val="2520"/>
                  </a:lnSpc>
                </a:pPr>
              </a:p>
            </p:txBody>
          </p:sp>
        </p:grpSp>
        <p:sp>
          <p:nvSpPr>
            <p:cNvPr name="TextBox 10" id="10"/>
            <p:cNvSpPr txBox="true"/>
            <p:nvPr/>
          </p:nvSpPr>
          <p:spPr>
            <a:xfrm rot="0">
              <a:off x="678171" y="324567"/>
              <a:ext cx="1883263" cy="470743"/>
            </a:xfrm>
            <a:prstGeom prst="rect">
              <a:avLst/>
            </a:prstGeom>
          </p:spPr>
          <p:txBody>
            <a:bodyPr anchor="t" rtlCol="false" tIns="0" lIns="0" bIns="0" rIns="0">
              <a:spAutoFit/>
            </a:bodyPr>
            <a:lstStyle/>
            <a:p>
              <a:pPr algn="ctr">
                <a:lnSpc>
                  <a:spcPts val="2852"/>
                </a:lnSpc>
              </a:pPr>
              <a:r>
                <a:rPr lang="en-US" sz="2037">
                  <a:solidFill>
                    <a:srgbClr val="004AAD"/>
                  </a:solidFill>
                  <a:latin typeface="Poppins"/>
                  <a:ea typeface="Poppins"/>
                  <a:cs typeface="Poppins"/>
                  <a:sym typeface="Poppins"/>
                </a:rPr>
                <a:t>Giới thiệu</a:t>
              </a:r>
            </a:p>
          </p:txBody>
        </p:sp>
        <p:sp>
          <p:nvSpPr>
            <p:cNvPr name="TextBox 11" id="11"/>
            <p:cNvSpPr txBox="true"/>
            <p:nvPr/>
          </p:nvSpPr>
          <p:spPr>
            <a:xfrm rot="0">
              <a:off x="3447392" y="324567"/>
              <a:ext cx="1883263" cy="470743"/>
            </a:xfrm>
            <a:prstGeom prst="rect">
              <a:avLst/>
            </a:prstGeom>
          </p:spPr>
          <p:txBody>
            <a:bodyPr anchor="t" rtlCol="false" tIns="0" lIns="0" bIns="0" rIns="0">
              <a:spAutoFit/>
            </a:bodyPr>
            <a:lstStyle/>
            <a:p>
              <a:pPr algn="ctr">
                <a:lnSpc>
                  <a:spcPts val="2852"/>
                </a:lnSpc>
              </a:pPr>
              <a:r>
                <a:rPr lang="en-US" sz="2037">
                  <a:solidFill>
                    <a:srgbClr val="004AAD"/>
                  </a:solidFill>
                  <a:latin typeface="Poppins"/>
                  <a:ea typeface="Poppins"/>
                  <a:cs typeface="Poppins"/>
                  <a:sym typeface="Poppins"/>
                </a:rPr>
                <a:t>Use case</a:t>
              </a:r>
            </a:p>
          </p:txBody>
        </p:sp>
        <p:sp>
          <p:nvSpPr>
            <p:cNvPr name="TextBox 12" id="12"/>
            <p:cNvSpPr txBox="true"/>
            <p:nvPr/>
          </p:nvSpPr>
          <p:spPr>
            <a:xfrm rot="0">
              <a:off x="6219655" y="324567"/>
              <a:ext cx="1883263" cy="470743"/>
            </a:xfrm>
            <a:prstGeom prst="rect">
              <a:avLst/>
            </a:prstGeom>
          </p:spPr>
          <p:txBody>
            <a:bodyPr anchor="t" rtlCol="false" tIns="0" lIns="0" bIns="0" rIns="0">
              <a:spAutoFit/>
            </a:bodyPr>
            <a:lstStyle/>
            <a:p>
              <a:pPr algn="ctr">
                <a:lnSpc>
                  <a:spcPts val="2852"/>
                </a:lnSpc>
              </a:pPr>
              <a:r>
                <a:rPr lang="en-US" sz="2037">
                  <a:solidFill>
                    <a:srgbClr val="004AAD"/>
                  </a:solidFill>
                  <a:latin typeface="Poppins"/>
                  <a:ea typeface="Poppins"/>
                  <a:cs typeface="Poppins"/>
                  <a:sym typeface="Poppins"/>
                </a:rPr>
                <a:t>Workflow</a:t>
              </a:r>
            </a:p>
          </p:txBody>
        </p:sp>
        <p:sp>
          <p:nvSpPr>
            <p:cNvPr name="TextBox 13" id="13"/>
            <p:cNvSpPr txBox="true"/>
            <p:nvPr/>
          </p:nvSpPr>
          <p:spPr>
            <a:xfrm rot="0">
              <a:off x="8991918" y="324567"/>
              <a:ext cx="1883263" cy="470743"/>
            </a:xfrm>
            <a:prstGeom prst="rect">
              <a:avLst/>
            </a:prstGeom>
          </p:spPr>
          <p:txBody>
            <a:bodyPr anchor="t" rtlCol="false" tIns="0" lIns="0" bIns="0" rIns="0">
              <a:spAutoFit/>
            </a:bodyPr>
            <a:lstStyle/>
            <a:p>
              <a:pPr algn="ctr">
                <a:lnSpc>
                  <a:spcPts val="2852"/>
                </a:lnSpc>
              </a:pPr>
              <a:r>
                <a:rPr lang="en-US" sz="2037">
                  <a:solidFill>
                    <a:srgbClr val="004AAD"/>
                  </a:solidFill>
                  <a:latin typeface="Poppins"/>
                  <a:ea typeface="Poppins"/>
                  <a:cs typeface="Poppins"/>
                  <a:sym typeface="Poppins"/>
                </a:rPr>
                <a:t>ERD</a:t>
              </a:r>
            </a:p>
          </p:txBody>
        </p:sp>
        <p:sp>
          <p:nvSpPr>
            <p:cNvPr name="TextBox 14" id="14"/>
            <p:cNvSpPr txBox="true"/>
            <p:nvPr/>
          </p:nvSpPr>
          <p:spPr>
            <a:xfrm rot="0">
              <a:off x="11764182" y="324567"/>
              <a:ext cx="1883263" cy="470743"/>
            </a:xfrm>
            <a:prstGeom prst="rect">
              <a:avLst/>
            </a:prstGeom>
          </p:spPr>
          <p:txBody>
            <a:bodyPr anchor="t" rtlCol="false" tIns="0" lIns="0" bIns="0" rIns="0">
              <a:spAutoFit/>
            </a:bodyPr>
            <a:lstStyle/>
            <a:p>
              <a:pPr algn="ctr">
                <a:lnSpc>
                  <a:spcPts val="2852"/>
                </a:lnSpc>
              </a:pPr>
              <a:r>
                <a:rPr lang="en-US" sz="2037" b="true">
                  <a:solidFill>
                    <a:srgbClr val="004AAD"/>
                  </a:solidFill>
                  <a:latin typeface="Poppins Ultra-Bold"/>
                  <a:ea typeface="Poppins Ultra-Bold"/>
                  <a:cs typeface="Poppins Ultra-Bold"/>
                  <a:sym typeface="Poppins Ultra-Bold"/>
                </a:rPr>
                <a:t>Figma</a:t>
              </a:r>
            </a:p>
          </p:txBody>
        </p:sp>
        <p:sp>
          <p:nvSpPr>
            <p:cNvPr name="TextBox 15" id="15"/>
            <p:cNvSpPr txBox="true"/>
            <p:nvPr/>
          </p:nvSpPr>
          <p:spPr>
            <a:xfrm rot="0">
              <a:off x="14536445" y="324567"/>
              <a:ext cx="1883263" cy="465264"/>
            </a:xfrm>
            <a:prstGeom prst="rect">
              <a:avLst/>
            </a:prstGeom>
          </p:spPr>
          <p:txBody>
            <a:bodyPr anchor="t" rtlCol="false" tIns="0" lIns="0" bIns="0" rIns="0">
              <a:spAutoFit/>
            </a:bodyPr>
            <a:lstStyle/>
            <a:p>
              <a:pPr algn="ctr">
                <a:lnSpc>
                  <a:spcPts val="2852"/>
                </a:lnSpc>
              </a:pPr>
              <a:r>
                <a:rPr lang="en-US" sz="2037">
                  <a:solidFill>
                    <a:srgbClr val="004AAD"/>
                  </a:solidFill>
                  <a:latin typeface="Poppins"/>
                  <a:ea typeface="Poppins"/>
                  <a:cs typeface="Poppins"/>
                  <a:sym typeface="Poppins"/>
                </a:rPr>
                <a:t>Kết luận</a:t>
              </a:r>
            </a:p>
          </p:txBody>
        </p:sp>
      </p:grpSp>
      <p:sp>
        <p:nvSpPr>
          <p:cNvPr name="Freeform 16" id="16"/>
          <p:cNvSpPr/>
          <p:nvPr/>
        </p:nvSpPr>
        <p:spPr>
          <a:xfrm flipH="false" flipV="false" rot="0">
            <a:off x="11762916" y="2924816"/>
            <a:ext cx="5217416" cy="5217416"/>
          </a:xfrm>
          <a:custGeom>
            <a:avLst/>
            <a:gdLst/>
            <a:ahLst/>
            <a:cxnLst/>
            <a:rect r="r" b="b" t="t" l="l"/>
            <a:pathLst>
              <a:path h="5217416" w="5217416">
                <a:moveTo>
                  <a:pt x="0" y="0"/>
                </a:moveTo>
                <a:lnTo>
                  <a:pt x="5217416" y="0"/>
                </a:lnTo>
                <a:lnTo>
                  <a:pt x="5217416" y="5217416"/>
                </a:lnTo>
                <a:lnTo>
                  <a:pt x="0" y="5217416"/>
                </a:lnTo>
                <a:lnTo>
                  <a:pt x="0" y="0"/>
                </a:lnTo>
                <a:close/>
              </a:path>
            </a:pathLst>
          </a:custGeom>
          <a:blipFill>
            <a:blip r:embed="rId3"/>
            <a:stretch>
              <a:fillRect l="0" t="0" r="0" b="0"/>
            </a:stretch>
          </a:blipFill>
        </p:spPr>
      </p:sp>
      <p:sp>
        <p:nvSpPr>
          <p:cNvPr name="Freeform 17" id="17"/>
          <p:cNvSpPr/>
          <p:nvPr/>
        </p:nvSpPr>
        <p:spPr>
          <a:xfrm flipH="false" flipV="false" rot="0">
            <a:off x="11154088" y="3465289"/>
            <a:ext cx="6105212" cy="4906370"/>
          </a:xfrm>
          <a:custGeom>
            <a:avLst/>
            <a:gdLst/>
            <a:ahLst/>
            <a:cxnLst/>
            <a:rect r="r" b="b" t="t" l="l"/>
            <a:pathLst>
              <a:path h="4906370" w="6105212">
                <a:moveTo>
                  <a:pt x="0" y="0"/>
                </a:moveTo>
                <a:lnTo>
                  <a:pt x="6105212" y="0"/>
                </a:lnTo>
                <a:lnTo>
                  <a:pt x="6105212" y="4906370"/>
                </a:lnTo>
                <a:lnTo>
                  <a:pt x="0" y="4906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8" id="18"/>
          <p:cNvSpPr txBox="true"/>
          <p:nvPr/>
        </p:nvSpPr>
        <p:spPr>
          <a:xfrm rot="0">
            <a:off x="21232" y="5640088"/>
            <a:ext cx="11646434" cy="1454149"/>
          </a:xfrm>
          <a:prstGeom prst="rect">
            <a:avLst/>
          </a:prstGeom>
        </p:spPr>
        <p:txBody>
          <a:bodyPr anchor="t" rtlCol="false" tIns="0" lIns="0" bIns="0" rIns="0">
            <a:spAutoFit/>
          </a:bodyPr>
          <a:lstStyle/>
          <a:p>
            <a:pPr algn="ctr" marL="0" indent="0" lvl="0">
              <a:lnSpc>
                <a:spcPts val="10299"/>
              </a:lnSpc>
              <a:spcBef>
                <a:spcPct val="0"/>
              </a:spcBef>
            </a:pPr>
            <a:r>
              <a:rPr lang="en-US" b="true" sz="9999">
                <a:solidFill>
                  <a:srgbClr val="004AAD"/>
                </a:solidFill>
                <a:latin typeface="Poppins Bold"/>
                <a:ea typeface="Poppins Bold"/>
                <a:cs typeface="Poppins Bold"/>
                <a:sym typeface="Poppins Bold"/>
              </a:rPr>
              <a:t>FIGMA DESKTOP</a:t>
            </a:r>
          </a:p>
        </p:txBody>
      </p:sp>
      <p:sp>
        <p:nvSpPr>
          <p:cNvPr name="TextBox 19" id="19"/>
          <p:cNvSpPr txBox="true"/>
          <p:nvPr/>
        </p:nvSpPr>
        <p:spPr>
          <a:xfrm rot="0">
            <a:off x="2348589" y="3791986"/>
            <a:ext cx="6421854" cy="1454149"/>
          </a:xfrm>
          <a:prstGeom prst="rect">
            <a:avLst/>
          </a:prstGeom>
        </p:spPr>
        <p:txBody>
          <a:bodyPr anchor="t" rtlCol="false" tIns="0" lIns="0" bIns="0" rIns="0">
            <a:spAutoFit/>
          </a:bodyPr>
          <a:lstStyle/>
          <a:p>
            <a:pPr algn="ctr" marL="0" indent="0" lvl="0">
              <a:lnSpc>
                <a:spcPts val="10299"/>
              </a:lnSpc>
              <a:spcBef>
                <a:spcPct val="0"/>
              </a:spcBef>
            </a:pPr>
            <a:r>
              <a:rPr lang="en-US" b="true" sz="9999">
                <a:solidFill>
                  <a:srgbClr val="004AAD"/>
                </a:solidFill>
                <a:latin typeface="Poppins Bold"/>
                <a:ea typeface="Poppins Bold"/>
                <a:cs typeface="Poppins Bold"/>
                <a:sym typeface="Poppins Bold"/>
              </a:rPr>
              <a:t>DEMO </a:t>
            </a:r>
          </a:p>
        </p:txBody>
      </p:sp>
      <p:sp>
        <p:nvSpPr>
          <p:cNvPr name="Freeform 20" id="20"/>
          <p:cNvSpPr/>
          <p:nvPr/>
        </p:nvSpPr>
        <p:spPr>
          <a:xfrm flipH="false" flipV="false" rot="5400000">
            <a:off x="-1737050" y="5697530"/>
            <a:ext cx="8755872" cy="5794796"/>
          </a:xfrm>
          <a:custGeom>
            <a:avLst/>
            <a:gdLst/>
            <a:ahLst/>
            <a:cxnLst/>
            <a:rect r="r" b="b" t="t" l="l"/>
            <a:pathLst>
              <a:path h="5794796" w="8755872">
                <a:moveTo>
                  <a:pt x="0" y="0"/>
                </a:moveTo>
                <a:lnTo>
                  <a:pt x="8755872" y="0"/>
                </a:lnTo>
                <a:lnTo>
                  <a:pt x="8755872" y="5794795"/>
                </a:lnTo>
                <a:lnTo>
                  <a:pt x="0" y="5794795"/>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1" id="21"/>
          <p:cNvSpPr/>
          <p:nvPr/>
        </p:nvSpPr>
        <p:spPr>
          <a:xfrm flipH="false" flipV="false" rot="0">
            <a:off x="15500923" y="5338233"/>
            <a:ext cx="1479409" cy="1857588"/>
          </a:xfrm>
          <a:custGeom>
            <a:avLst/>
            <a:gdLst/>
            <a:ahLst/>
            <a:cxnLst/>
            <a:rect r="r" b="b" t="t" l="l"/>
            <a:pathLst>
              <a:path h="1857588" w="1479409">
                <a:moveTo>
                  <a:pt x="0" y="0"/>
                </a:moveTo>
                <a:lnTo>
                  <a:pt x="1479409" y="0"/>
                </a:lnTo>
                <a:lnTo>
                  <a:pt x="1479409" y="1857589"/>
                </a:lnTo>
                <a:lnTo>
                  <a:pt x="0" y="1857589"/>
                </a:lnTo>
                <a:lnTo>
                  <a:pt x="0" y="0"/>
                </a:lnTo>
                <a:close/>
              </a:path>
            </a:pathLst>
          </a:custGeom>
          <a:blipFill>
            <a:blip r:embed="rId8">
              <a:alphaModFix amt="13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2" id="22"/>
          <p:cNvSpPr/>
          <p:nvPr/>
        </p:nvSpPr>
        <p:spPr>
          <a:xfrm flipH="false" flipV="false" rot="0">
            <a:off x="11432059" y="3725311"/>
            <a:ext cx="1680738" cy="2110383"/>
          </a:xfrm>
          <a:custGeom>
            <a:avLst/>
            <a:gdLst/>
            <a:ahLst/>
            <a:cxnLst/>
            <a:rect r="r" b="b" t="t" l="l"/>
            <a:pathLst>
              <a:path h="2110383" w="1680738">
                <a:moveTo>
                  <a:pt x="0" y="0"/>
                </a:moveTo>
                <a:lnTo>
                  <a:pt x="1680738" y="0"/>
                </a:lnTo>
                <a:lnTo>
                  <a:pt x="1680738" y="2110383"/>
                </a:lnTo>
                <a:lnTo>
                  <a:pt x="0" y="2110383"/>
                </a:lnTo>
                <a:lnTo>
                  <a:pt x="0" y="0"/>
                </a:lnTo>
                <a:close/>
              </a:path>
            </a:pathLst>
          </a:custGeom>
          <a:blipFill>
            <a:blip r:embed="rId8">
              <a:alphaModFix amt="13000"/>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2990846" y="1272485"/>
            <a:ext cx="12306308" cy="8752862"/>
          </a:xfrm>
          <a:custGeom>
            <a:avLst/>
            <a:gdLst/>
            <a:ahLst/>
            <a:cxnLst/>
            <a:rect r="r" b="b" t="t" l="l"/>
            <a:pathLst>
              <a:path h="8752862" w="12306308">
                <a:moveTo>
                  <a:pt x="0" y="0"/>
                </a:moveTo>
                <a:lnTo>
                  <a:pt x="12306308" y="0"/>
                </a:lnTo>
                <a:lnTo>
                  <a:pt x="12306308" y="8752861"/>
                </a:lnTo>
                <a:lnTo>
                  <a:pt x="0" y="8752861"/>
                </a:lnTo>
                <a:lnTo>
                  <a:pt x="0" y="0"/>
                </a:lnTo>
                <a:close/>
              </a:path>
            </a:pathLst>
          </a:custGeom>
          <a:blipFill>
            <a:blip r:embed="rId3"/>
            <a:stretch>
              <a:fillRect l="0" t="0" r="0" b="0"/>
            </a:stretch>
          </a:blipFill>
        </p:spPr>
      </p:sp>
      <p:sp>
        <p:nvSpPr>
          <p:cNvPr name="TextBox 4" id="4"/>
          <p:cNvSpPr txBox="true"/>
          <p:nvPr/>
        </p:nvSpPr>
        <p:spPr>
          <a:xfrm rot="0">
            <a:off x="5533879" y="219075"/>
            <a:ext cx="7220242" cy="809625"/>
          </a:xfrm>
          <a:prstGeom prst="rect">
            <a:avLst/>
          </a:prstGeom>
        </p:spPr>
        <p:txBody>
          <a:bodyPr anchor="t" rtlCol="false" tIns="0" lIns="0" bIns="0" rIns="0">
            <a:spAutoFit/>
          </a:bodyPr>
          <a:lstStyle/>
          <a:p>
            <a:pPr algn="ctr">
              <a:lnSpc>
                <a:spcPts val="6299"/>
              </a:lnSpc>
            </a:pPr>
            <a:r>
              <a:rPr lang="en-US" sz="4500">
                <a:solidFill>
                  <a:srgbClr val="004AAD"/>
                </a:solidFill>
                <a:latin typeface="Poppins"/>
                <a:ea typeface="Poppins"/>
                <a:cs typeface="Poppins"/>
                <a:sym typeface="Poppins"/>
              </a:rPr>
              <a:t>Màn hình đăng nhập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3044668" y="1280320"/>
            <a:ext cx="12198665" cy="8676300"/>
          </a:xfrm>
          <a:custGeom>
            <a:avLst/>
            <a:gdLst/>
            <a:ahLst/>
            <a:cxnLst/>
            <a:rect r="r" b="b" t="t" l="l"/>
            <a:pathLst>
              <a:path h="8676300" w="12198665">
                <a:moveTo>
                  <a:pt x="0" y="0"/>
                </a:moveTo>
                <a:lnTo>
                  <a:pt x="12198664" y="0"/>
                </a:lnTo>
                <a:lnTo>
                  <a:pt x="12198664" y="8676300"/>
                </a:lnTo>
                <a:lnTo>
                  <a:pt x="0" y="8676300"/>
                </a:lnTo>
                <a:lnTo>
                  <a:pt x="0" y="0"/>
                </a:lnTo>
                <a:close/>
              </a:path>
            </a:pathLst>
          </a:custGeom>
          <a:blipFill>
            <a:blip r:embed="rId3"/>
            <a:stretch>
              <a:fillRect l="0" t="0" r="0" b="0"/>
            </a:stretch>
          </a:blipFill>
        </p:spPr>
      </p:sp>
      <p:sp>
        <p:nvSpPr>
          <p:cNvPr name="TextBox 4" id="4"/>
          <p:cNvSpPr txBox="true"/>
          <p:nvPr/>
        </p:nvSpPr>
        <p:spPr>
          <a:xfrm rot="0">
            <a:off x="5448499" y="127000"/>
            <a:ext cx="7391001" cy="901700"/>
          </a:xfrm>
          <a:prstGeom prst="rect">
            <a:avLst/>
          </a:prstGeom>
        </p:spPr>
        <p:txBody>
          <a:bodyPr anchor="t" rtlCol="false" tIns="0" lIns="0" bIns="0" rIns="0">
            <a:spAutoFit/>
          </a:bodyPr>
          <a:lstStyle/>
          <a:p>
            <a:pPr algn="ctr" marL="0" indent="0" lvl="0">
              <a:lnSpc>
                <a:spcPts val="7000"/>
              </a:lnSpc>
              <a:spcBef>
                <a:spcPct val="0"/>
              </a:spcBef>
            </a:pPr>
            <a:r>
              <a:rPr lang="en-US" sz="5000" strike="noStrike" u="none">
                <a:solidFill>
                  <a:srgbClr val="004AAD"/>
                </a:solidFill>
                <a:latin typeface="Poppins"/>
                <a:ea typeface="Poppins"/>
                <a:cs typeface="Poppins"/>
                <a:sym typeface="Poppins"/>
              </a:rPr>
              <a:t>Màn hình Dasboard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3063494" y="1355432"/>
            <a:ext cx="12161013" cy="8649520"/>
          </a:xfrm>
          <a:custGeom>
            <a:avLst/>
            <a:gdLst/>
            <a:ahLst/>
            <a:cxnLst/>
            <a:rect r="r" b="b" t="t" l="l"/>
            <a:pathLst>
              <a:path h="8649520" w="12161013">
                <a:moveTo>
                  <a:pt x="0" y="0"/>
                </a:moveTo>
                <a:lnTo>
                  <a:pt x="12161012" y="0"/>
                </a:lnTo>
                <a:lnTo>
                  <a:pt x="12161012" y="8649520"/>
                </a:lnTo>
                <a:lnTo>
                  <a:pt x="0" y="8649520"/>
                </a:lnTo>
                <a:lnTo>
                  <a:pt x="0" y="0"/>
                </a:lnTo>
                <a:close/>
              </a:path>
            </a:pathLst>
          </a:custGeom>
          <a:blipFill>
            <a:blip r:embed="rId3"/>
            <a:stretch>
              <a:fillRect l="0" t="0" r="0" b="0"/>
            </a:stretch>
          </a:blipFill>
        </p:spPr>
      </p:sp>
      <p:sp>
        <p:nvSpPr>
          <p:cNvPr name="TextBox 4" id="4"/>
          <p:cNvSpPr txBox="true"/>
          <p:nvPr/>
        </p:nvSpPr>
        <p:spPr>
          <a:xfrm rot="0">
            <a:off x="2245391" y="127000"/>
            <a:ext cx="14336795" cy="901700"/>
          </a:xfrm>
          <a:prstGeom prst="rect">
            <a:avLst/>
          </a:prstGeom>
        </p:spPr>
        <p:txBody>
          <a:bodyPr anchor="t" rtlCol="false" tIns="0" lIns="0" bIns="0" rIns="0">
            <a:spAutoFit/>
          </a:bodyPr>
          <a:lstStyle/>
          <a:p>
            <a:pPr algn="ctr" marL="0" indent="0" lvl="0">
              <a:lnSpc>
                <a:spcPts val="7000"/>
              </a:lnSpc>
              <a:spcBef>
                <a:spcPct val="0"/>
              </a:spcBef>
            </a:pPr>
            <a:r>
              <a:rPr lang="en-US" sz="5000" strike="noStrike" u="none">
                <a:solidFill>
                  <a:srgbClr val="004AAD"/>
                </a:solidFill>
                <a:latin typeface="Poppins"/>
                <a:ea typeface="Poppins"/>
                <a:cs typeface="Poppins"/>
                <a:sym typeface="Poppins"/>
              </a:rPr>
              <a:t>Màn hình Danh sách Transaction history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3055026" y="1404612"/>
            <a:ext cx="12177949" cy="8661566"/>
          </a:xfrm>
          <a:custGeom>
            <a:avLst/>
            <a:gdLst/>
            <a:ahLst/>
            <a:cxnLst/>
            <a:rect r="r" b="b" t="t" l="l"/>
            <a:pathLst>
              <a:path h="8661566" w="12177949">
                <a:moveTo>
                  <a:pt x="0" y="0"/>
                </a:moveTo>
                <a:lnTo>
                  <a:pt x="12177948" y="0"/>
                </a:lnTo>
                <a:lnTo>
                  <a:pt x="12177948" y="8661566"/>
                </a:lnTo>
                <a:lnTo>
                  <a:pt x="0" y="8661566"/>
                </a:lnTo>
                <a:lnTo>
                  <a:pt x="0" y="0"/>
                </a:lnTo>
                <a:close/>
              </a:path>
            </a:pathLst>
          </a:custGeom>
          <a:blipFill>
            <a:blip r:embed="rId3"/>
            <a:stretch>
              <a:fillRect l="0" t="0" r="0" b="0"/>
            </a:stretch>
          </a:blipFill>
        </p:spPr>
      </p:sp>
      <p:sp>
        <p:nvSpPr>
          <p:cNvPr name="TextBox 4" id="4"/>
          <p:cNvSpPr txBox="true"/>
          <p:nvPr/>
        </p:nvSpPr>
        <p:spPr>
          <a:xfrm rot="0">
            <a:off x="3315357" y="127000"/>
            <a:ext cx="11657286" cy="901700"/>
          </a:xfrm>
          <a:prstGeom prst="rect">
            <a:avLst/>
          </a:prstGeom>
        </p:spPr>
        <p:txBody>
          <a:bodyPr anchor="t" rtlCol="false" tIns="0" lIns="0" bIns="0" rIns="0">
            <a:spAutoFit/>
          </a:bodyPr>
          <a:lstStyle/>
          <a:p>
            <a:pPr algn="ctr" marL="0" indent="0" lvl="0">
              <a:lnSpc>
                <a:spcPts val="7000"/>
              </a:lnSpc>
              <a:spcBef>
                <a:spcPct val="0"/>
              </a:spcBef>
            </a:pPr>
            <a:r>
              <a:rPr lang="en-US" sz="5000" strike="noStrike" u="none">
                <a:solidFill>
                  <a:srgbClr val="004AAD"/>
                </a:solidFill>
                <a:latin typeface="Poppins"/>
                <a:ea typeface="Poppins"/>
                <a:cs typeface="Poppins"/>
                <a:sym typeface="Poppins"/>
              </a:rPr>
              <a:t>Màn hình Danh sách người dùng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109944" y="3298851"/>
            <a:ext cx="7178056" cy="7178056"/>
          </a:xfrm>
          <a:custGeom>
            <a:avLst/>
            <a:gdLst/>
            <a:ahLst/>
            <a:cxnLst/>
            <a:rect r="r" b="b" t="t" l="l"/>
            <a:pathLst>
              <a:path h="7178056" w="7178056">
                <a:moveTo>
                  <a:pt x="0" y="0"/>
                </a:moveTo>
                <a:lnTo>
                  <a:pt x="7178056" y="0"/>
                </a:lnTo>
                <a:lnTo>
                  <a:pt x="7178056" y="7178055"/>
                </a:lnTo>
                <a:lnTo>
                  <a:pt x="0" y="717805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0" y="120013"/>
            <a:ext cx="5437239" cy="5437239"/>
          </a:xfrm>
          <a:custGeom>
            <a:avLst/>
            <a:gdLst/>
            <a:ahLst/>
            <a:cxnLst/>
            <a:rect r="r" b="b" t="t" l="l"/>
            <a:pathLst>
              <a:path h="5437239" w="5437239">
                <a:moveTo>
                  <a:pt x="0" y="0"/>
                </a:moveTo>
                <a:lnTo>
                  <a:pt x="5437239" y="0"/>
                </a:lnTo>
                <a:lnTo>
                  <a:pt x="5437239" y="5437239"/>
                </a:lnTo>
                <a:lnTo>
                  <a:pt x="0" y="5437239"/>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1628812" y="2898801"/>
            <a:ext cx="6277159" cy="6092190"/>
          </a:xfrm>
          <a:prstGeom prst="rect">
            <a:avLst/>
          </a:prstGeom>
        </p:spPr>
        <p:txBody>
          <a:bodyPr anchor="t" rtlCol="false" tIns="0" lIns="0" bIns="0" rIns="0">
            <a:spAutoFit/>
          </a:bodyPr>
          <a:lstStyle/>
          <a:p>
            <a:pPr algn="just">
              <a:lnSpc>
                <a:spcPts val="8100"/>
              </a:lnSpc>
            </a:pPr>
            <a:r>
              <a:rPr lang="en-US" sz="3600">
                <a:solidFill>
                  <a:srgbClr val="004AAD"/>
                </a:solidFill>
                <a:latin typeface="Poppins"/>
                <a:ea typeface="Poppins"/>
                <a:cs typeface="Poppins"/>
                <a:sym typeface="Poppins"/>
              </a:rPr>
              <a:t>Quàng Thị Thu Thanh</a:t>
            </a:r>
          </a:p>
          <a:p>
            <a:pPr algn="just">
              <a:lnSpc>
                <a:spcPts val="8100"/>
              </a:lnSpc>
            </a:pPr>
            <a:r>
              <a:rPr lang="en-US" sz="3600">
                <a:solidFill>
                  <a:srgbClr val="004AAD"/>
                </a:solidFill>
                <a:latin typeface="Poppins"/>
                <a:ea typeface="Poppins"/>
                <a:cs typeface="Poppins"/>
                <a:sym typeface="Poppins"/>
              </a:rPr>
              <a:t>Hoàng Anh Tuấn</a:t>
            </a:r>
          </a:p>
          <a:p>
            <a:pPr algn="just">
              <a:lnSpc>
                <a:spcPts val="8100"/>
              </a:lnSpc>
            </a:pPr>
            <a:r>
              <a:rPr lang="en-US" sz="3600">
                <a:solidFill>
                  <a:srgbClr val="004AAD"/>
                </a:solidFill>
                <a:latin typeface="Poppins"/>
                <a:ea typeface="Poppins"/>
                <a:cs typeface="Poppins"/>
                <a:sym typeface="Poppins"/>
              </a:rPr>
              <a:t>Nguyễn Đức Thịnh</a:t>
            </a:r>
          </a:p>
          <a:p>
            <a:pPr algn="just">
              <a:lnSpc>
                <a:spcPts val="8100"/>
              </a:lnSpc>
            </a:pPr>
            <a:r>
              <a:rPr lang="en-US" sz="3600">
                <a:solidFill>
                  <a:srgbClr val="004AAD"/>
                </a:solidFill>
                <a:latin typeface="Poppins"/>
                <a:ea typeface="Poppins"/>
                <a:cs typeface="Poppins"/>
                <a:sym typeface="Poppins"/>
              </a:rPr>
              <a:t>Nguyễn Thị Vân Ly</a:t>
            </a:r>
          </a:p>
          <a:p>
            <a:pPr algn="just">
              <a:lnSpc>
                <a:spcPts val="8100"/>
              </a:lnSpc>
            </a:pPr>
            <a:r>
              <a:rPr lang="en-US" sz="3600">
                <a:solidFill>
                  <a:srgbClr val="004AAD"/>
                </a:solidFill>
                <a:latin typeface="Poppins"/>
                <a:ea typeface="Poppins"/>
                <a:cs typeface="Poppins"/>
                <a:sym typeface="Poppins"/>
              </a:rPr>
              <a:t>Lê Thị Bích Ngọc</a:t>
            </a:r>
          </a:p>
          <a:p>
            <a:pPr algn="just">
              <a:lnSpc>
                <a:spcPts val="8100"/>
              </a:lnSpc>
            </a:pPr>
            <a:r>
              <a:rPr lang="en-US" sz="3600">
                <a:solidFill>
                  <a:srgbClr val="004AAD"/>
                </a:solidFill>
                <a:latin typeface="Poppins"/>
                <a:ea typeface="Poppins"/>
                <a:cs typeface="Poppins"/>
                <a:sym typeface="Poppins"/>
              </a:rPr>
              <a:t>Nguyễn Ngọc Hoàng Ngân</a:t>
            </a:r>
          </a:p>
        </p:txBody>
      </p:sp>
      <p:grpSp>
        <p:nvGrpSpPr>
          <p:cNvPr name="Group 6" id="6"/>
          <p:cNvGrpSpPr/>
          <p:nvPr/>
        </p:nvGrpSpPr>
        <p:grpSpPr>
          <a:xfrm rot="0">
            <a:off x="4767391" y="1028700"/>
            <a:ext cx="8753218" cy="1658183"/>
            <a:chOff x="0" y="0"/>
            <a:chExt cx="11670957" cy="2210910"/>
          </a:xfrm>
        </p:grpSpPr>
        <p:grpSp>
          <p:nvGrpSpPr>
            <p:cNvPr name="Group 7" id="7"/>
            <p:cNvGrpSpPr/>
            <p:nvPr/>
          </p:nvGrpSpPr>
          <p:grpSpPr>
            <a:xfrm rot="0">
              <a:off x="0" y="0"/>
              <a:ext cx="11670957" cy="2210910"/>
              <a:chOff x="0" y="0"/>
              <a:chExt cx="2305374" cy="436723"/>
            </a:xfrm>
          </p:grpSpPr>
          <p:sp>
            <p:nvSpPr>
              <p:cNvPr name="Freeform 8" id="8"/>
              <p:cNvSpPr/>
              <p:nvPr/>
            </p:nvSpPr>
            <p:spPr>
              <a:xfrm flipH="false" flipV="false" rot="0">
                <a:off x="0" y="0"/>
                <a:ext cx="2305374" cy="436723"/>
              </a:xfrm>
              <a:custGeom>
                <a:avLst/>
                <a:gdLst/>
                <a:ahLst/>
                <a:cxnLst/>
                <a:rect r="r" b="b" t="t" l="l"/>
                <a:pathLst>
                  <a:path h="436723" w="2305374">
                    <a:moveTo>
                      <a:pt x="70757" y="0"/>
                    </a:moveTo>
                    <a:lnTo>
                      <a:pt x="2234617" y="0"/>
                    </a:lnTo>
                    <a:cubicBezTo>
                      <a:pt x="2273695" y="0"/>
                      <a:pt x="2305374" y="31679"/>
                      <a:pt x="2305374" y="70757"/>
                    </a:cubicBezTo>
                    <a:lnTo>
                      <a:pt x="2305374" y="365966"/>
                    </a:lnTo>
                    <a:cubicBezTo>
                      <a:pt x="2305374" y="384732"/>
                      <a:pt x="2297919" y="402729"/>
                      <a:pt x="2284650" y="415999"/>
                    </a:cubicBezTo>
                    <a:cubicBezTo>
                      <a:pt x="2271380" y="429268"/>
                      <a:pt x="2253383" y="436723"/>
                      <a:pt x="2234617" y="436723"/>
                    </a:cubicBezTo>
                    <a:lnTo>
                      <a:pt x="70757" y="436723"/>
                    </a:lnTo>
                    <a:cubicBezTo>
                      <a:pt x="31679" y="436723"/>
                      <a:pt x="0" y="405044"/>
                      <a:pt x="0" y="365966"/>
                    </a:cubicBezTo>
                    <a:lnTo>
                      <a:pt x="0" y="70757"/>
                    </a:lnTo>
                    <a:cubicBezTo>
                      <a:pt x="0" y="51991"/>
                      <a:pt x="7455" y="33994"/>
                      <a:pt x="20724" y="20724"/>
                    </a:cubicBezTo>
                    <a:cubicBezTo>
                      <a:pt x="33994" y="7455"/>
                      <a:pt x="51991" y="0"/>
                      <a:pt x="70757" y="0"/>
                    </a:cubicBezTo>
                    <a:close/>
                  </a:path>
                </a:pathLst>
              </a:custGeom>
              <a:solidFill>
                <a:srgbClr val="FFFFFF"/>
              </a:solidFill>
            </p:spPr>
          </p:sp>
          <p:sp>
            <p:nvSpPr>
              <p:cNvPr name="TextBox 9" id="9"/>
              <p:cNvSpPr txBox="true"/>
              <p:nvPr/>
            </p:nvSpPr>
            <p:spPr>
              <a:xfrm>
                <a:off x="0" y="-28575"/>
                <a:ext cx="2305374" cy="465298"/>
              </a:xfrm>
              <a:prstGeom prst="rect">
                <a:avLst/>
              </a:prstGeom>
            </p:spPr>
            <p:txBody>
              <a:bodyPr anchor="ctr" rtlCol="false" tIns="50800" lIns="50800" bIns="50800" rIns="50800"/>
              <a:lstStyle/>
              <a:p>
                <a:pPr algn="ctr">
                  <a:lnSpc>
                    <a:spcPts val="2520"/>
                  </a:lnSpc>
                </a:pPr>
              </a:p>
            </p:txBody>
          </p:sp>
        </p:grpSp>
        <p:sp>
          <p:nvSpPr>
            <p:cNvPr name="Freeform 10" id="10"/>
            <p:cNvSpPr/>
            <p:nvPr/>
          </p:nvSpPr>
          <p:spPr>
            <a:xfrm flipH="false" flipV="false" rot="0">
              <a:off x="1129316" y="549241"/>
              <a:ext cx="1533413" cy="1098481"/>
            </a:xfrm>
            <a:custGeom>
              <a:avLst/>
              <a:gdLst/>
              <a:ahLst/>
              <a:cxnLst/>
              <a:rect r="r" b="b" t="t" l="l"/>
              <a:pathLst>
                <a:path h="1098481" w="1533413">
                  <a:moveTo>
                    <a:pt x="0" y="0"/>
                  </a:moveTo>
                  <a:lnTo>
                    <a:pt x="1533413" y="0"/>
                  </a:lnTo>
                  <a:lnTo>
                    <a:pt x="1533413" y="1098481"/>
                  </a:lnTo>
                  <a:lnTo>
                    <a:pt x="0" y="1098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392960" y="442727"/>
              <a:ext cx="8277997" cy="1373082"/>
            </a:xfrm>
            <a:prstGeom prst="rect">
              <a:avLst/>
            </a:prstGeom>
          </p:spPr>
          <p:txBody>
            <a:bodyPr anchor="t" rtlCol="false" tIns="0" lIns="0" bIns="0" rIns="0">
              <a:spAutoFit/>
            </a:bodyPr>
            <a:lstStyle/>
            <a:p>
              <a:pPr algn="l" marL="0" indent="0" lvl="0">
                <a:lnSpc>
                  <a:spcPts val="7209"/>
                </a:lnSpc>
                <a:spcBef>
                  <a:spcPct val="0"/>
                </a:spcBef>
              </a:pPr>
              <a:r>
                <a:rPr lang="en-US" b="true" sz="6999">
                  <a:solidFill>
                    <a:srgbClr val="004AAD"/>
                  </a:solidFill>
                  <a:latin typeface="Poppins Bold"/>
                  <a:ea typeface="Poppins Bold"/>
                  <a:cs typeface="Poppins Bold"/>
                  <a:sym typeface="Poppins Bold"/>
                </a:rPr>
                <a:t>THÀNH VIÊN</a:t>
              </a:r>
            </a:p>
          </p:txBody>
        </p:sp>
      </p:grpSp>
      <p:grpSp>
        <p:nvGrpSpPr>
          <p:cNvPr name="Group 12" id="12"/>
          <p:cNvGrpSpPr/>
          <p:nvPr/>
        </p:nvGrpSpPr>
        <p:grpSpPr>
          <a:xfrm rot="0">
            <a:off x="7677897" y="2497990"/>
            <a:ext cx="2932207" cy="801218"/>
            <a:chOff x="0" y="0"/>
            <a:chExt cx="3909609" cy="1068290"/>
          </a:xfrm>
        </p:grpSpPr>
        <p:grpSp>
          <p:nvGrpSpPr>
            <p:cNvPr name="Group 13" id="13"/>
            <p:cNvGrpSpPr/>
            <p:nvPr/>
          </p:nvGrpSpPr>
          <p:grpSpPr>
            <a:xfrm rot="0">
              <a:off x="0" y="0"/>
              <a:ext cx="3909609" cy="1068290"/>
              <a:chOff x="0" y="0"/>
              <a:chExt cx="583710" cy="159497"/>
            </a:xfrm>
          </p:grpSpPr>
          <p:sp>
            <p:nvSpPr>
              <p:cNvPr name="Freeform 14" id="14"/>
              <p:cNvSpPr/>
              <p:nvPr/>
            </p:nvSpPr>
            <p:spPr>
              <a:xfrm flipH="false" flipV="false" rot="0">
                <a:off x="0" y="0"/>
                <a:ext cx="583710" cy="159497"/>
              </a:xfrm>
              <a:custGeom>
                <a:avLst/>
                <a:gdLst/>
                <a:ahLst/>
                <a:cxnLst/>
                <a:rect r="r" b="b" t="t" l="l"/>
                <a:pathLst>
                  <a:path h="159497" w="583710">
                    <a:moveTo>
                      <a:pt x="79749" y="0"/>
                    </a:moveTo>
                    <a:lnTo>
                      <a:pt x="503961" y="0"/>
                    </a:lnTo>
                    <a:cubicBezTo>
                      <a:pt x="548005" y="0"/>
                      <a:pt x="583710" y="35705"/>
                      <a:pt x="583710" y="79749"/>
                    </a:cubicBezTo>
                    <a:lnTo>
                      <a:pt x="583710" y="79749"/>
                    </a:lnTo>
                    <a:cubicBezTo>
                      <a:pt x="583710" y="100899"/>
                      <a:pt x="575308" y="121184"/>
                      <a:pt x="560352" y="136139"/>
                    </a:cubicBezTo>
                    <a:cubicBezTo>
                      <a:pt x="545396" y="151095"/>
                      <a:pt x="525112" y="159497"/>
                      <a:pt x="503961" y="159497"/>
                    </a:cubicBezTo>
                    <a:lnTo>
                      <a:pt x="79749" y="159497"/>
                    </a:lnTo>
                    <a:cubicBezTo>
                      <a:pt x="35705" y="159497"/>
                      <a:pt x="0" y="123793"/>
                      <a:pt x="0" y="79749"/>
                    </a:cubicBezTo>
                    <a:lnTo>
                      <a:pt x="0" y="79749"/>
                    </a:lnTo>
                    <a:cubicBezTo>
                      <a:pt x="0" y="35705"/>
                      <a:pt x="35705" y="0"/>
                      <a:pt x="79749" y="0"/>
                    </a:cubicBezTo>
                    <a:close/>
                  </a:path>
                </a:pathLst>
              </a:custGeom>
              <a:solidFill>
                <a:srgbClr val="1763BB">
                  <a:alpha val="28627"/>
                </a:srgbClr>
              </a:solidFill>
            </p:spPr>
          </p:sp>
          <p:sp>
            <p:nvSpPr>
              <p:cNvPr name="TextBox 15" id="15"/>
              <p:cNvSpPr txBox="true"/>
              <p:nvPr/>
            </p:nvSpPr>
            <p:spPr>
              <a:xfrm>
                <a:off x="0" y="-38100"/>
                <a:ext cx="583710" cy="197597"/>
              </a:xfrm>
              <a:prstGeom prst="rect">
                <a:avLst/>
              </a:prstGeom>
            </p:spPr>
            <p:txBody>
              <a:bodyPr anchor="ctr" rtlCol="false" tIns="50800" lIns="50800" bIns="50800" rIns="50800"/>
              <a:lstStyle/>
              <a:p>
                <a:pPr algn="r">
                  <a:lnSpc>
                    <a:spcPts val="2852"/>
                  </a:lnSpc>
                </a:pPr>
              </a:p>
            </p:txBody>
          </p:sp>
        </p:grpSp>
        <p:sp>
          <p:nvSpPr>
            <p:cNvPr name="TextBox 16" id="16"/>
            <p:cNvSpPr txBox="true"/>
            <p:nvPr/>
          </p:nvSpPr>
          <p:spPr>
            <a:xfrm rot="0">
              <a:off x="657270" y="63565"/>
              <a:ext cx="2491622" cy="802358"/>
            </a:xfrm>
            <a:prstGeom prst="rect">
              <a:avLst/>
            </a:prstGeom>
          </p:spPr>
          <p:txBody>
            <a:bodyPr anchor="t" rtlCol="false" tIns="0" lIns="0" bIns="0" rIns="0">
              <a:spAutoFit/>
            </a:bodyPr>
            <a:lstStyle/>
            <a:p>
              <a:pPr algn="r">
                <a:lnSpc>
                  <a:spcPts val="4894"/>
                </a:lnSpc>
              </a:pPr>
              <a:r>
                <a:rPr lang="en-US" sz="3495" b="true">
                  <a:solidFill>
                    <a:srgbClr val="004AAD"/>
                  </a:solidFill>
                  <a:latin typeface="Poppins Bold"/>
                  <a:ea typeface="Poppins Bold"/>
                  <a:cs typeface="Poppins Bold"/>
                  <a:sym typeface="Poppins Bold"/>
                </a:rPr>
                <a:t>NHÓM 2</a:t>
              </a:r>
            </a:p>
          </p:txBody>
        </p:sp>
      </p:grpSp>
      <p:sp>
        <p:nvSpPr>
          <p:cNvPr name="TextBox 17" id="17"/>
          <p:cNvSpPr txBox="true"/>
          <p:nvPr/>
        </p:nvSpPr>
        <p:spPr>
          <a:xfrm rot="0">
            <a:off x="11510927" y="2903730"/>
            <a:ext cx="5149551" cy="6087618"/>
          </a:xfrm>
          <a:prstGeom prst="rect">
            <a:avLst/>
          </a:prstGeom>
        </p:spPr>
        <p:txBody>
          <a:bodyPr anchor="t" rtlCol="false" tIns="0" lIns="0" bIns="0" rIns="0">
            <a:spAutoFit/>
          </a:bodyPr>
          <a:lstStyle/>
          <a:p>
            <a:pPr algn="just">
              <a:lnSpc>
                <a:spcPts val="8135"/>
              </a:lnSpc>
            </a:pPr>
            <a:r>
              <a:rPr lang="en-US" sz="3600">
                <a:solidFill>
                  <a:srgbClr val="004AAD"/>
                </a:solidFill>
                <a:latin typeface="Poppins"/>
                <a:ea typeface="Poppins"/>
                <a:cs typeface="Poppins"/>
                <a:sym typeface="Poppins"/>
              </a:rPr>
              <a:t>Đinh Thị Diễm Quỳnh</a:t>
            </a:r>
          </a:p>
          <a:p>
            <a:pPr algn="just">
              <a:lnSpc>
                <a:spcPts val="8135"/>
              </a:lnSpc>
            </a:pPr>
            <a:r>
              <a:rPr lang="en-US" sz="3600">
                <a:solidFill>
                  <a:srgbClr val="004AAD"/>
                </a:solidFill>
                <a:latin typeface="Poppins"/>
                <a:ea typeface="Poppins"/>
                <a:cs typeface="Poppins"/>
                <a:sym typeface="Poppins"/>
              </a:rPr>
              <a:t>Đỗ Thị Huyền Na</a:t>
            </a:r>
          </a:p>
          <a:p>
            <a:pPr algn="just">
              <a:lnSpc>
                <a:spcPts val="8135"/>
              </a:lnSpc>
            </a:pPr>
            <a:r>
              <a:rPr lang="en-US" sz="3600">
                <a:solidFill>
                  <a:srgbClr val="004AAD"/>
                </a:solidFill>
                <a:latin typeface="Poppins"/>
                <a:ea typeface="Poppins"/>
                <a:cs typeface="Poppins"/>
                <a:sym typeface="Poppins"/>
              </a:rPr>
              <a:t>Tăng Phương Thảo</a:t>
            </a:r>
          </a:p>
          <a:p>
            <a:pPr algn="just">
              <a:lnSpc>
                <a:spcPts val="8135"/>
              </a:lnSpc>
            </a:pPr>
            <a:r>
              <a:rPr lang="en-US" sz="3600">
                <a:solidFill>
                  <a:srgbClr val="004AAD"/>
                </a:solidFill>
                <a:latin typeface="Poppins"/>
                <a:ea typeface="Poppins"/>
                <a:cs typeface="Poppins"/>
                <a:sym typeface="Poppins"/>
              </a:rPr>
              <a:t>Võ Thị Thu Trang</a:t>
            </a:r>
          </a:p>
          <a:p>
            <a:pPr algn="just">
              <a:lnSpc>
                <a:spcPts val="8135"/>
              </a:lnSpc>
            </a:pPr>
            <a:r>
              <a:rPr lang="en-US" sz="3600">
                <a:solidFill>
                  <a:srgbClr val="004AAD"/>
                </a:solidFill>
                <a:latin typeface="Poppins"/>
                <a:ea typeface="Poppins"/>
                <a:cs typeface="Poppins"/>
                <a:sym typeface="Poppins"/>
              </a:rPr>
              <a:t>Lê Nguyễn Anh Thùy</a:t>
            </a:r>
          </a:p>
          <a:p>
            <a:pPr algn="just">
              <a:lnSpc>
                <a:spcPts val="8135"/>
              </a:lnSpc>
            </a:pPr>
            <a:r>
              <a:rPr lang="en-US" sz="3600">
                <a:solidFill>
                  <a:srgbClr val="004AAD"/>
                </a:solidFill>
                <a:latin typeface="Poppins"/>
                <a:ea typeface="Poppins"/>
                <a:cs typeface="Poppins"/>
                <a:sym typeface="Poppins"/>
              </a:rPr>
              <a:t>Lâm Quỳnh Như</a:t>
            </a:r>
          </a:p>
        </p:txBody>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72476" y="2587397"/>
            <a:ext cx="8301619" cy="5904527"/>
          </a:xfrm>
          <a:custGeom>
            <a:avLst/>
            <a:gdLst/>
            <a:ahLst/>
            <a:cxnLst/>
            <a:rect r="r" b="b" t="t" l="l"/>
            <a:pathLst>
              <a:path h="5904527" w="8301619">
                <a:moveTo>
                  <a:pt x="0" y="0"/>
                </a:moveTo>
                <a:lnTo>
                  <a:pt x="8301619" y="0"/>
                </a:lnTo>
                <a:lnTo>
                  <a:pt x="8301619" y="5904527"/>
                </a:lnTo>
                <a:lnTo>
                  <a:pt x="0" y="5904527"/>
                </a:lnTo>
                <a:lnTo>
                  <a:pt x="0" y="0"/>
                </a:lnTo>
                <a:close/>
              </a:path>
            </a:pathLst>
          </a:custGeom>
          <a:blipFill>
            <a:blip r:embed="rId3"/>
            <a:stretch>
              <a:fillRect l="0" t="0" r="0" b="0"/>
            </a:stretch>
          </a:blipFill>
        </p:spPr>
      </p:sp>
      <p:sp>
        <p:nvSpPr>
          <p:cNvPr name="Freeform 4" id="4"/>
          <p:cNvSpPr/>
          <p:nvPr/>
        </p:nvSpPr>
        <p:spPr>
          <a:xfrm flipH="false" flipV="false" rot="0">
            <a:off x="9213905" y="2587397"/>
            <a:ext cx="8301619" cy="5904527"/>
          </a:xfrm>
          <a:custGeom>
            <a:avLst/>
            <a:gdLst/>
            <a:ahLst/>
            <a:cxnLst/>
            <a:rect r="r" b="b" t="t" l="l"/>
            <a:pathLst>
              <a:path h="5904527" w="8301619">
                <a:moveTo>
                  <a:pt x="0" y="0"/>
                </a:moveTo>
                <a:lnTo>
                  <a:pt x="8301619" y="0"/>
                </a:lnTo>
                <a:lnTo>
                  <a:pt x="8301619" y="5904527"/>
                </a:lnTo>
                <a:lnTo>
                  <a:pt x="0" y="5904527"/>
                </a:lnTo>
                <a:lnTo>
                  <a:pt x="0" y="0"/>
                </a:lnTo>
                <a:close/>
              </a:path>
            </a:pathLst>
          </a:custGeom>
          <a:blipFill>
            <a:blip r:embed="rId4"/>
            <a:stretch>
              <a:fillRect l="0" t="0" r="0" b="0"/>
            </a:stretch>
          </a:blipFill>
        </p:spPr>
      </p:sp>
      <p:sp>
        <p:nvSpPr>
          <p:cNvPr name="TextBox 5" id="5"/>
          <p:cNvSpPr txBox="true"/>
          <p:nvPr/>
        </p:nvSpPr>
        <p:spPr>
          <a:xfrm rot="0">
            <a:off x="3315357" y="885825"/>
            <a:ext cx="11657286" cy="901700"/>
          </a:xfrm>
          <a:prstGeom prst="rect">
            <a:avLst/>
          </a:prstGeom>
        </p:spPr>
        <p:txBody>
          <a:bodyPr anchor="t" rtlCol="false" tIns="0" lIns="0" bIns="0" rIns="0">
            <a:spAutoFit/>
          </a:bodyPr>
          <a:lstStyle/>
          <a:p>
            <a:pPr algn="ctr" marL="0" indent="0" lvl="0">
              <a:lnSpc>
                <a:spcPts val="7000"/>
              </a:lnSpc>
              <a:spcBef>
                <a:spcPct val="0"/>
              </a:spcBef>
            </a:pPr>
            <a:r>
              <a:rPr lang="en-US" sz="5000" strike="noStrike" u="none">
                <a:solidFill>
                  <a:srgbClr val="004AAD"/>
                </a:solidFill>
                <a:latin typeface="Poppins"/>
                <a:ea typeface="Poppins"/>
                <a:cs typeface="Poppins"/>
                <a:sym typeface="Poppins"/>
              </a:rPr>
              <a:t>Màn hình Xem &amp; Xóa người dùng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637594" y="2030633"/>
            <a:ext cx="5509349" cy="3128974"/>
          </a:xfrm>
          <a:custGeom>
            <a:avLst/>
            <a:gdLst/>
            <a:ahLst/>
            <a:cxnLst/>
            <a:rect r="r" b="b" t="t" l="l"/>
            <a:pathLst>
              <a:path h="3128974" w="5509349">
                <a:moveTo>
                  <a:pt x="0" y="0"/>
                </a:moveTo>
                <a:lnTo>
                  <a:pt x="5509349" y="0"/>
                </a:lnTo>
                <a:lnTo>
                  <a:pt x="5509349" y="3128973"/>
                </a:lnTo>
                <a:lnTo>
                  <a:pt x="0" y="3128973"/>
                </a:lnTo>
                <a:lnTo>
                  <a:pt x="0" y="0"/>
                </a:lnTo>
                <a:close/>
              </a:path>
            </a:pathLst>
          </a:custGeom>
          <a:blipFill>
            <a:blip r:embed="rId3"/>
            <a:stretch>
              <a:fillRect l="0" t="0" r="0" b="0"/>
            </a:stretch>
          </a:blipFill>
        </p:spPr>
      </p:sp>
      <p:sp>
        <p:nvSpPr>
          <p:cNvPr name="Freeform 4" id="4"/>
          <p:cNvSpPr/>
          <p:nvPr/>
        </p:nvSpPr>
        <p:spPr>
          <a:xfrm flipH="false" flipV="false" rot="0">
            <a:off x="12141057" y="2049625"/>
            <a:ext cx="5509349" cy="3109982"/>
          </a:xfrm>
          <a:custGeom>
            <a:avLst/>
            <a:gdLst/>
            <a:ahLst/>
            <a:cxnLst/>
            <a:rect r="r" b="b" t="t" l="l"/>
            <a:pathLst>
              <a:path h="3109982" w="5509349">
                <a:moveTo>
                  <a:pt x="0" y="0"/>
                </a:moveTo>
                <a:lnTo>
                  <a:pt x="5509349" y="0"/>
                </a:lnTo>
                <a:lnTo>
                  <a:pt x="5509349" y="3109981"/>
                </a:lnTo>
                <a:lnTo>
                  <a:pt x="0" y="3109981"/>
                </a:lnTo>
                <a:lnTo>
                  <a:pt x="0" y="0"/>
                </a:lnTo>
                <a:close/>
              </a:path>
            </a:pathLst>
          </a:custGeom>
          <a:blipFill>
            <a:blip r:embed="rId4"/>
            <a:stretch>
              <a:fillRect l="0" t="0" r="0" b="0"/>
            </a:stretch>
          </a:blipFill>
        </p:spPr>
      </p:sp>
      <p:sp>
        <p:nvSpPr>
          <p:cNvPr name="Freeform 5" id="5"/>
          <p:cNvSpPr/>
          <p:nvPr/>
        </p:nvSpPr>
        <p:spPr>
          <a:xfrm flipH="false" flipV="false" rot="0">
            <a:off x="6389325" y="5663660"/>
            <a:ext cx="5475704" cy="3090989"/>
          </a:xfrm>
          <a:custGeom>
            <a:avLst/>
            <a:gdLst/>
            <a:ahLst/>
            <a:cxnLst/>
            <a:rect r="r" b="b" t="t" l="l"/>
            <a:pathLst>
              <a:path h="3090989" w="5475704">
                <a:moveTo>
                  <a:pt x="0" y="0"/>
                </a:moveTo>
                <a:lnTo>
                  <a:pt x="5475705" y="0"/>
                </a:lnTo>
                <a:lnTo>
                  <a:pt x="5475705" y="3090990"/>
                </a:lnTo>
                <a:lnTo>
                  <a:pt x="0" y="3090990"/>
                </a:lnTo>
                <a:lnTo>
                  <a:pt x="0" y="0"/>
                </a:lnTo>
                <a:close/>
              </a:path>
            </a:pathLst>
          </a:custGeom>
          <a:blipFill>
            <a:blip r:embed="rId5"/>
            <a:stretch>
              <a:fillRect l="0" t="0" r="0" b="-25973"/>
            </a:stretch>
          </a:blipFill>
        </p:spPr>
      </p:sp>
      <p:sp>
        <p:nvSpPr>
          <p:cNvPr name="Freeform 6" id="6"/>
          <p:cNvSpPr/>
          <p:nvPr/>
        </p:nvSpPr>
        <p:spPr>
          <a:xfrm flipH="false" flipV="false" rot="0">
            <a:off x="12141057" y="5663660"/>
            <a:ext cx="5475704" cy="3090989"/>
          </a:xfrm>
          <a:custGeom>
            <a:avLst/>
            <a:gdLst/>
            <a:ahLst/>
            <a:cxnLst/>
            <a:rect r="r" b="b" t="t" l="l"/>
            <a:pathLst>
              <a:path h="3090989" w="5475704">
                <a:moveTo>
                  <a:pt x="0" y="0"/>
                </a:moveTo>
                <a:lnTo>
                  <a:pt x="5475704" y="0"/>
                </a:lnTo>
                <a:lnTo>
                  <a:pt x="5475704" y="3090990"/>
                </a:lnTo>
                <a:lnTo>
                  <a:pt x="0" y="3090990"/>
                </a:lnTo>
                <a:lnTo>
                  <a:pt x="0" y="0"/>
                </a:lnTo>
                <a:close/>
              </a:path>
            </a:pathLst>
          </a:custGeom>
          <a:blipFill>
            <a:blip r:embed="rId6"/>
            <a:stretch>
              <a:fillRect l="0" t="0" r="0" b="-26884"/>
            </a:stretch>
          </a:blipFill>
        </p:spPr>
      </p:sp>
      <p:sp>
        <p:nvSpPr>
          <p:cNvPr name="Freeform 7" id="7"/>
          <p:cNvSpPr/>
          <p:nvPr/>
        </p:nvSpPr>
        <p:spPr>
          <a:xfrm flipH="false" flipV="false" rot="0">
            <a:off x="6389325" y="2030633"/>
            <a:ext cx="5509349" cy="3109982"/>
          </a:xfrm>
          <a:custGeom>
            <a:avLst/>
            <a:gdLst/>
            <a:ahLst/>
            <a:cxnLst/>
            <a:rect r="r" b="b" t="t" l="l"/>
            <a:pathLst>
              <a:path h="3109982" w="5509349">
                <a:moveTo>
                  <a:pt x="0" y="0"/>
                </a:moveTo>
                <a:lnTo>
                  <a:pt x="5509350" y="0"/>
                </a:lnTo>
                <a:lnTo>
                  <a:pt x="5509350" y="3109981"/>
                </a:lnTo>
                <a:lnTo>
                  <a:pt x="0" y="3109981"/>
                </a:lnTo>
                <a:lnTo>
                  <a:pt x="0" y="0"/>
                </a:lnTo>
                <a:close/>
              </a:path>
            </a:pathLst>
          </a:custGeom>
          <a:blipFill>
            <a:blip r:embed="rId7"/>
            <a:stretch>
              <a:fillRect l="0" t="0" r="0" b="-25973"/>
            </a:stretch>
          </a:blipFill>
        </p:spPr>
      </p:sp>
      <p:sp>
        <p:nvSpPr>
          <p:cNvPr name="Freeform 8" id="8"/>
          <p:cNvSpPr/>
          <p:nvPr/>
        </p:nvSpPr>
        <p:spPr>
          <a:xfrm flipH="false" flipV="false" rot="0">
            <a:off x="637594" y="5644668"/>
            <a:ext cx="5506309" cy="3109982"/>
          </a:xfrm>
          <a:custGeom>
            <a:avLst/>
            <a:gdLst/>
            <a:ahLst/>
            <a:cxnLst/>
            <a:rect r="r" b="b" t="t" l="l"/>
            <a:pathLst>
              <a:path h="3109982" w="5506309">
                <a:moveTo>
                  <a:pt x="0" y="0"/>
                </a:moveTo>
                <a:lnTo>
                  <a:pt x="5506309" y="0"/>
                </a:lnTo>
                <a:lnTo>
                  <a:pt x="5506309" y="3109982"/>
                </a:lnTo>
                <a:lnTo>
                  <a:pt x="0" y="3109982"/>
                </a:lnTo>
                <a:lnTo>
                  <a:pt x="0" y="0"/>
                </a:lnTo>
                <a:close/>
              </a:path>
            </a:pathLst>
          </a:custGeom>
          <a:blipFill>
            <a:blip r:embed="rId8"/>
            <a:stretch>
              <a:fillRect l="0" t="0" r="0" b="-25975"/>
            </a:stretch>
          </a:blipFill>
        </p:spPr>
      </p:sp>
      <p:sp>
        <p:nvSpPr>
          <p:cNvPr name="TextBox 9" id="9"/>
          <p:cNvSpPr txBox="true"/>
          <p:nvPr/>
        </p:nvSpPr>
        <p:spPr>
          <a:xfrm rot="0">
            <a:off x="4765346" y="506413"/>
            <a:ext cx="8757309" cy="901700"/>
          </a:xfrm>
          <a:prstGeom prst="rect">
            <a:avLst/>
          </a:prstGeom>
        </p:spPr>
        <p:txBody>
          <a:bodyPr anchor="t" rtlCol="false" tIns="0" lIns="0" bIns="0" rIns="0">
            <a:spAutoFit/>
          </a:bodyPr>
          <a:lstStyle/>
          <a:p>
            <a:pPr algn="ctr" marL="0" indent="0" lvl="0">
              <a:lnSpc>
                <a:spcPts val="7000"/>
              </a:lnSpc>
              <a:spcBef>
                <a:spcPct val="0"/>
              </a:spcBef>
            </a:pPr>
            <a:r>
              <a:rPr lang="en-US" sz="5000" strike="noStrike" u="none">
                <a:solidFill>
                  <a:srgbClr val="004AAD"/>
                </a:solidFill>
                <a:latin typeface="Poppins"/>
                <a:ea typeface="Poppins"/>
                <a:cs typeface="Poppins"/>
                <a:sym typeface="Poppins"/>
              </a:rPr>
              <a:t>Màn hình Service Package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456469" y="2042922"/>
            <a:ext cx="5507495" cy="3100578"/>
          </a:xfrm>
          <a:custGeom>
            <a:avLst/>
            <a:gdLst/>
            <a:ahLst/>
            <a:cxnLst/>
            <a:rect r="r" b="b" t="t" l="l"/>
            <a:pathLst>
              <a:path h="3100578" w="5507495">
                <a:moveTo>
                  <a:pt x="0" y="0"/>
                </a:moveTo>
                <a:lnTo>
                  <a:pt x="5507495" y="0"/>
                </a:lnTo>
                <a:lnTo>
                  <a:pt x="5507495" y="3100578"/>
                </a:lnTo>
                <a:lnTo>
                  <a:pt x="0" y="3100578"/>
                </a:lnTo>
                <a:lnTo>
                  <a:pt x="0" y="0"/>
                </a:lnTo>
                <a:close/>
              </a:path>
            </a:pathLst>
          </a:custGeom>
          <a:blipFill>
            <a:blip r:embed="rId3"/>
            <a:stretch>
              <a:fillRect l="0" t="0" r="0" b="0"/>
            </a:stretch>
          </a:blipFill>
        </p:spPr>
      </p:sp>
      <p:sp>
        <p:nvSpPr>
          <p:cNvPr name="Freeform 4" id="4"/>
          <p:cNvSpPr/>
          <p:nvPr/>
        </p:nvSpPr>
        <p:spPr>
          <a:xfrm flipH="false" flipV="false" rot="0">
            <a:off x="6405313" y="2028373"/>
            <a:ext cx="5505612" cy="3115127"/>
          </a:xfrm>
          <a:custGeom>
            <a:avLst/>
            <a:gdLst/>
            <a:ahLst/>
            <a:cxnLst/>
            <a:rect r="r" b="b" t="t" l="l"/>
            <a:pathLst>
              <a:path h="3115127" w="5505612">
                <a:moveTo>
                  <a:pt x="0" y="0"/>
                </a:moveTo>
                <a:lnTo>
                  <a:pt x="5505612" y="0"/>
                </a:lnTo>
                <a:lnTo>
                  <a:pt x="5505612" y="3115127"/>
                </a:lnTo>
                <a:lnTo>
                  <a:pt x="0" y="3115127"/>
                </a:lnTo>
                <a:lnTo>
                  <a:pt x="0" y="0"/>
                </a:lnTo>
                <a:close/>
              </a:path>
            </a:pathLst>
          </a:custGeom>
          <a:blipFill>
            <a:blip r:embed="rId4"/>
            <a:stretch>
              <a:fillRect l="0" t="0" r="0" b="0"/>
            </a:stretch>
          </a:blipFill>
        </p:spPr>
      </p:sp>
      <p:sp>
        <p:nvSpPr>
          <p:cNvPr name="Freeform 5" id="5"/>
          <p:cNvSpPr/>
          <p:nvPr/>
        </p:nvSpPr>
        <p:spPr>
          <a:xfrm flipH="false" flipV="false" rot="0">
            <a:off x="12409408" y="2028373"/>
            <a:ext cx="5501025" cy="3100578"/>
          </a:xfrm>
          <a:custGeom>
            <a:avLst/>
            <a:gdLst/>
            <a:ahLst/>
            <a:cxnLst/>
            <a:rect r="r" b="b" t="t" l="l"/>
            <a:pathLst>
              <a:path h="3100578" w="5501025">
                <a:moveTo>
                  <a:pt x="0" y="0"/>
                </a:moveTo>
                <a:lnTo>
                  <a:pt x="5501025" y="0"/>
                </a:lnTo>
                <a:lnTo>
                  <a:pt x="5501025" y="3100578"/>
                </a:lnTo>
                <a:lnTo>
                  <a:pt x="0" y="3100578"/>
                </a:lnTo>
                <a:lnTo>
                  <a:pt x="0" y="0"/>
                </a:lnTo>
                <a:close/>
              </a:path>
            </a:pathLst>
          </a:custGeom>
          <a:blipFill>
            <a:blip r:embed="rId5"/>
            <a:stretch>
              <a:fillRect l="0" t="0" r="0" b="0"/>
            </a:stretch>
          </a:blipFill>
        </p:spPr>
      </p:sp>
      <p:sp>
        <p:nvSpPr>
          <p:cNvPr name="Freeform 6" id="6"/>
          <p:cNvSpPr/>
          <p:nvPr/>
        </p:nvSpPr>
        <p:spPr>
          <a:xfrm flipH="false" flipV="false" rot="0">
            <a:off x="473876" y="5818877"/>
            <a:ext cx="5493287" cy="3100915"/>
          </a:xfrm>
          <a:custGeom>
            <a:avLst/>
            <a:gdLst/>
            <a:ahLst/>
            <a:cxnLst/>
            <a:rect r="r" b="b" t="t" l="l"/>
            <a:pathLst>
              <a:path h="3100915" w="5493287">
                <a:moveTo>
                  <a:pt x="0" y="0"/>
                </a:moveTo>
                <a:lnTo>
                  <a:pt x="5493287" y="0"/>
                </a:lnTo>
                <a:lnTo>
                  <a:pt x="5493287" y="3100915"/>
                </a:lnTo>
                <a:lnTo>
                  <a:pt x="0" y="3100915"/>
                </a:lnTo>
                <a:lnTo>
                  <a:pt x="0" y="0"/>
                </a:lnTo>
                <a:close/>
              </a:path>
            </a:pathLst>
          </a:custGeom>
          <a:blipFill>
            <a:blip r:embed="rId6"/>
            <a:stretch>
              <a:fillRect l="0" t="0" r="0" b="0"/>
            </a:stretch>
          </a:blipFill>
        </p:spPr>
      </p:sp>
      <p:sp>
        <p:nvSpPr>
          <p:cNvPr name="Freeform 7" id="7"/>
          <p:cNvSpPr/>
          <p:nvPr/>
        </p:nvSpPr>
        <p:spPr>
          <a:xfrm flipH="false" flipV="false" rot="0">
            <a:off x="6405313" y="5851185"/>
            <a:ext cx="5505612" cy="3113692"/>
          </a:xfrm>
          <a:custGeom>
            <a:avLst/>
            <a:gdLst/>
            <a:ahLst/>
            <a:cxnLst/>
            <a:rect r="r" b="b" t="t" l="l"/>
            <a:pathLst>
              <a:path h="3113692" w="5505612">
                <a:moveTo>
                  <a:pt x="0" y="0"/>
                </a:moveTo>
                <a:lnTo>
                  <a:pt x="5505612" y="0"/>
                </a:lnTo>
                <a:lnTo>
                  <a:pt x="5505612" y="3113692"/>
                </a:lnTo>
                <a:lnTo>
                  <a:pt x="0" y="3113692"/>
                </a:lnTo>
                <a:lnTo>
                  <a:pt x="0" y="0"/>
                </a:lnTo>
                <a:close/>
              </a:path>
            </a:pathLst>
          </a:custGeom>
          <a:blipFill>
            <a:blip r:embed="rId7"/>
            <a:stretch>
              <a:fillRect l="0" t="0" r="0" b="0"/>
            </a:stretch>
          </a:blipFill>
        </p:spPr>
      </p:sp>
      <p:sp>
        <p:nvSpPr>
          <p:cNvPr name="Freeform 8" id="8"/>
          <p:cNvSpPr/>
          <p:nvPr/>
        </p:nvSpPr>
        <p:spPr>
          <a:xfrm flipH="false" flipV="false" rot="0">
            <a:off x="12352273" y="5818877"/>
            <a:ext cx="5615295" cy="3178308"/>
          </a:xfrm>
          <a:custGeom>
            <a:avLst/>
            <a:gdLst/>
            <a:ahLst/>
            <a:cxnLst/>
            <a:rect r="r" b="b" t="t" l="l"/>
            <a:pathLst>
              <a:path h="3178308" w="5615295">
                <a:moveTo>
                  <a:pt x="0" y="0"/>
                </a:moveTo>
                <a:lnTo>
                  <a:pt x="5615295" y="0"/>
                </a:lnTo>
                <a:lnTo>
                  <a:pt x="5615295" y="3178308"/>
                </a:lnTo>
                <a:lnTo>
                  <a:pt x="0" y="3178308"/>
                </a:lnTo>
                <a:lnTo>
                  <a:pt x="0" y="0"/>
                </a:lnTo>
                <a:close/>
              </a:path>
            </a:pathLst>
          </a:custGeom>
          <a:blipFill>
            <a:blip r:embed="rId8"/>
            <a:stretch>
              <a:fillRect l="0" t="0" r="0" b="0"/>
            </a:stretch>
          </a:blipFill>
        </p:spPr>
      </p:sp>
      <p:sp>
        <p:nvSpPr>
          <p:cNvPr name="TextBox 9" id="9"/>
          <p:cNvSpPr txBox="true"/>
          <p:nvPr/>
        </p:nvSpPr>
        <p:spPr>
          <a:xfrm rot="0">
            <a:off x="4906292" y="310188"/>
            <a:ext cx="8503653" cy="901700"/>
          </a:xfrm>
          <a:prstGeom prst="rect">
            <a:avLst/>
          </a:prstGeom>
        </p:spPr>
        <p:txBody>
          <a:bodyPr anchor="t" rtlCol="false" tIns="0" lIns="0" bIns="0" rIns="0">
            <a:spAutoFit/>
          </a:bodyPr>
          <a:lstStyle/>
          <a:p>
            <a:pPr algn="ctr" marL="0" indent="0" lvl="0">
              <a:lnSpc>
                <a:spcPts val="7000"/>
              </a:lnSpc>
              <a:spcBef>
                <a:spcPct val="0"/>
              </a:spcBef>
            </a:pPr>
            <a:r>
              <a:rPr lang="en-US" sz="5000" strike="noStrike" u="none">
                <a:solidFill>
                  <a:srgbClr val="004AAD"/>
                </a:solidFill>
                <a:latin typeface="Poppins"/>
                <a:ea typeface="Poppins"/>
                <a:cs typeface="Poppins"/>
                <a:sym typeface="Poppins"/>
              </a:rPr>
              <a:t>Màn hình Digital Human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732295" y="390976"/>
            <a:ext cx="12823410" cy="903307"/>
            <a:chOff x="0" y="0"/>
            <a:chExt cx="17097879" cy="1204410"/>
          </a:xfrm>
        </p:grpSpPr>
        <p:grpSp>
          <p:nvGrpSpPr>
            <p:cNvPr name="Group 4" id="4"/>
            <p:cNvGrpSpPr/>
            <p:nvPr/>
          </p:nvGrpSpPr>
          <p:grpSpPr>
            <a:xfrm rot="0">
              <a:off x="0" y="0"/>
              <a:ext cx="17097879" cy="1204410"/>
              <a:chOff x="0" y="0"/>
              <a:chExt cx="3377359" cy="237908"/>
            </a:xfrm>
          </p:grpSpPr>
          <p:sp>
            <p:nvSpPr>
              <p:cNvPr name="Freeform 5" id="5"/>
              <p:cNvSpPr/>
              <p:nvPr/>
            </p:nvSpPr>
            <p:spPr>
              <a:xfrm flipH="false" flipV="false" rot="0">
                <a:off x="0" y="0"/>
                <a:ext cx="3377359" cy="237908"/>
              </a:xfrm>
              <a:custGeom>
                <a:avLst/>
                <a:gdLst/>
                <a:ahLst/>
                <a:cxnLst/>
                <a:rect r="r" b="b" t="t" l="l"/>
                <a:pathLst>
                  <a:path h="237908" w="3377359">
                    <a:moveTo>
                      <a:pt x="30790" y="0"/>
                    </a:moveTo>
                    <a:lnTo>
                      <a:pt x="3346569" y="0"/>
                    </a:lnTo>
                    <a:cubicBezTo>
                      <a:pt x="3354735" y="0"/>
                      <a:pt x="3362566" y="3244"/>
                      <a:pt x="3368341" y="9018"/>
                    </a:cubicBezTo>
                    <a:cubicBezTo>
                      <a:pt x="3374115" y="14793"/>
                      <a:pt x="3377359" y="22624"/>
                      <a:pt x="3377359" y="30790"/>
                    </a:cubicBezTo>
                    <a:lnTo>
                      <a:pt x="3377359" y="207118"/>
                    </a:lnTo>
                    <a:cubicBezTo>
                      <a:pt x="3377359" y="224123"/>
                      <a:pt x="3363574" y="237908"/>
                      <a:pt x="3346569" y="237908"/>
                    </a:cubicBezTo>
                    <a:lnTo>
                      <a:pt x="30790" y="237908"/>
                    </a:lnTo>
                    <a:cubicBezTo>
                      <a:pt x="13785" y="237908"/>
                      <a:pt x="0" y="224123"/>
                      <a:pt x="0" y="207118"/>
                    </a:cubicBezTo>
                    <a:lnTo>
                      <a:pt x="0" y="30790"/>
                    </a:lnTo>
                    <a:cubicBezTo>
                      <a:pt x="0" y="22624"/>
                      <a:pt x="3244" y="14793"/>
                      <a:pt x="9018" y="9018"/>
                    </a:cubicBezTo>
                    <a:cubicBezTo>
                      <a:pt x="14793" y="3244"/>
                      <a:pt x="22624" y="0"/>
                      <a:pt x="30790" y="0"/>
                    </a:cubicBezTo>
                    <a:close/>
                  </a:path>
                </a:pathLst>
              </a:custGeom>
              <a:gradFill rotWithShape="true">
                <a:gsLst>
                  <a:gs pos="0">
                    <a:srgbClr val="F8B7E4">
                      <a:alpha val="29000"/>
                    </a:srgbClr>
                  </a:gs>
                  <a:gs pos="100000">
                    <a:srgbClr val="70659C">
                      <a:alpha val="29000"/>
                    </a:srgbClr>
                  </a:gs>
                </a:gsLst>
                <a:lin ang="0"/>
              </a:gradFill>
            </p:spPr>
          </p:sp>
          <p:sp>
            <p:nvSpPr>
              <p:cNvPr name="TextBox 6" id="6"/>
              <p:cNvSpPr txBox="true"/>
              <p:nvPr/>
            </p:nvSpPr>
            <p:spPr>
              <a:xfrm>
                <a:off x="0" y="-38100"/>
                <a:ext cx="3377359" cy="276008"/>
              </a:xfrm>
              <a:prstGeom prst="rect">
                <a:avLst/>
              </a:prstGeom>
            </p:spPr>
            <p:txBody>
              <a:bodyPr anchor="ctr" rtlCol="false" tIns="50800" lIns="50800" bIns="50800" rIns="50800"/>
              <a:lstStyle/>
              <a:p>
                <a:pPr algn="ctr">
                  <a:lnSpc>
                    <a:spcPts val="2852"/>
                  </a:lnSpc>
                </a:pPr>
              </a:p>
            </p:txBody>
          </p:sp>
        </p:grpSp>
        <p:grpSp>
          <p:nvGrpSpPr>
            <p:cNvPr name="Group 7" id="7"/>
            <p:cNvGrpSpPr/>
            <p:nvPr/>
          </p:nvGrpSpPr>
          <p:grpSpPr>
            <a:xfrm rot="0">
              <a:off x="11528719" y="257892"/>
              <a:ext cx="2354189" cy="688625"/>
              <a:chOff x="0" y="0"/>
              <a:chExt cx="465025" cy="136025"/>
            </a:xfrm>
          </p:grpSpPr>
          <p:sp>
            <p:nvSpPr>
              <p:cNvPr name="Freeform 8" id="8"/>
              <p:cNvSpPr/>
              <p:nvPr/>
            </p:nvSpPr>
            <p:spPr>
              <a:xfrm flipH="false" flipV="false" rot="0">
                <a:off x="0" y="0"/>
                <a:ext cx="465025" cy="136025"/>
              </a:xfrm>
              <a:custGeom>
                <a:avLst/>
                <a:gdLst/>
                <a:ahLst/>
                <a:cxnLst/>
                <a:rect r="r" b="b" t="t" l="l"/>
                <a:pathLst>
                  <a:path h="136025" w="465025">
                    <a:moveTo>
                      <a:pt x="68012" y="0"/>
                    </a:moveTo>
                    <a:lnTo>
                      <a:pt x="397013" y="0"/>
                    </a:lnTo>
                    <a:cubicBezTo>
                      <a:pt x="415051" y="0"/>
                      <a:pt x="432350" y="7166"/>
                      <a:pt x="445105" y="19920"/>
                    </a:cubicBezTo>
                    <a:cubicBezTo>
                      <a:pt x="457859" y="32675"/>
                      <a:pt x="465025" y="49974"/>
                      <a:pt x="465025" y="68012"/>
                    </a:cubicBezTo>
                    <a:lnTo>
                      <a:pt x="465025" y="68012"/>
                    </a:lnTo>
                    <a:cubicBezTo>
                      <a:pt x="465025" y="86050"/>
                      <a:pt x="457859" y="103350"/>
                      <a:pt x="445105" y="116104"/>
                    </a:cubicBezTo>
                    <a:cubicBezTo>
                      <a:pt x="432350" y="128859"/>
                      <a:pt x="415051" y="136025"/>
                      <a:pt x="397013" y="136025"/>
                    </a:cubicBezTo>
                    <a:lnTo>
                      <a:pt x="68012" y="136025"/>
                    </a:lnTo>
                    <a:cubicBezTo>
                      <a:pt x="49974" y="136025"/>
                      <a:pt x="32675" y="128859"/>
                      <a:pt x="19920" y="116104"/>
                    </a:cubicBezTo>
                    <a:cubicBezTo>
                      <a:pt x="7166" y="103350"/>
                      <a:pt x="0" y="86050"/>
                      <a:pt x="0" y="68012"/>
                    </a:cubicBezTo>
                    <a:lnTo>
                      <a:pt x="0" y="68012"/>
                    </a:lnTo>
                    <a:cubicBezTo>
                      <a:pt x="0" y="49974"/>
                      <a:pt x="7166" y="32675"/>
                      <a:pt x="19920" y="19920"/>
                    </a:cubicBezTo>
                    <a:cubicBezTo>
                      <a:pt x="32675" y="7166"/>
                      <a:pt x="49974" y="0"/>
                      <a:pt x="68012" y="0"/>
                    </a:cubicBezTo>
                    <a:close/>
                  </a:path>
                </a:pathLst>
              </a:custGeom>
              <a:solidFill>
                <a:srgbClr val="FFFFFF"/>
              </a:solidFill>
            </p:spPr>
          </p:sp>
          <p:sp>
            <p:nvSpPr>
              <p:cNvPr name="TextBox 9" id="9"/>
              <p:cNvSpPr txBox="true"/>
              <p:nvPr/>
            </p:nvSpPr>
            <p:spPr>
              <a:xfrm>
                <a:off x="0" y="-28575"/>
                <a:ext cx="465025" cy="164600"/>
              </a:xfrm>
              <a:prstGeom prst="rect">
                <a:avLst/>
              </a:prstGeom>
            </p:spPr>
            <p:txBody>
              <a:bodyPr anchor="ctr" rtlCol="false" tIns="50800" lIns="50800" bIns="50800" rIns="50800"/>
              <a:lstStyle/>
              <a:p>
                <a:pPr algn="ctr">
                  <a:lnSpc>
                    <a:spcPts val="2520"/>
                  </a:lnSpc>
                </a:pPr>
              </a:p>
            </p:txBody>
          </p:sp>
        </p:grpSp>
        <p:sp>
          <p:nvSpPr>
            <p:cNvPr name="TextBox 10" id="10"/>
            <p:cNvSpPr txBox="true"/>
            <p:nvPr/>
          </p:nvSpPr>
          <p:spPr>
            <a:xfrm rot="0">
              <a:off x="678171" y="324567"/>
              <a:ext cx="1883263" cy="470743"/>
            </a:xfrm>
            <a:prstGeom prst="rect">
              <a:avLst/>
            </a:prstGeom>
          </p:spPr>
          <p:txBody>
            <a:bodyPr anchor="t" rtlCol="false" tIns="0" lIns="0" bIns="0" rIns="0">
              <a:spAutoFit/>
            </a:bodyPr>
            <a:lstStyle/>
            <a:p>
              <a:pPr algn="ctr">
                <a:lnSpc>
                  <a:spcPts val="2852"/>
                </a:lnSpc>
              </a:pPr>
              <a:r>
                <a:rPr lang="en-US" sz="2037">
                  <a:solidFill>
                    <a:srgbClr val="004AAD"/>
                  </a:solidFill>
                  <a:latin typeface="Poppins"/>
                  <a:ea typeface="Poppins"/>
                  <a:cs typeface="Poppins"/>
                  <a:sym typeface="Poppins"/>
                </a:rPr>
                <a:t>Giới thiệu</a:t>
              </a:r>
            </a:p>
          </p:txBody>
        </p:sp>
        <p:sp>
          <p:nvSpPr>
            <p:cNvPr name="TextBox 11" id="11"/>
            <p:cNvSpPr txBox="true"/>
            <p:nvPr/>
          </p:nvSpPr>
          <p:spPr>
            <a:xfrm rot="0">
              <a:off x="3447392" y="324567"/>
              <a:ext cx="1883263" cy="470743"/>
            </a:xfrm>
            <a:prstGeom prst="rect">
              <a:avLst/>
            </a:prstGeom>
          </p:spPr>
          <p:txBody>
            <a:bodyPr anchor="t" rtlCol="false" tIns="0" lIns="0" bIns="0" rIns="0">
              <a:spAutoFit/>
            </a:bodyPr>
            <a:lstStyle/>
            <a:p>
              <a:pPr algn="ctr">
                <a:lnSpc>
                  <a:spcPts val="2852"/>
                </a:lnSpc>
              </a:pPr>
              <a:r>
                <a:rPr lang="en-US" sz="2037">
                  <a:solidFill>
                    <a:srgbClr val="004AAD"/>
                  </a:solidFill>
                  <a:latin typeface="Poppins"/>
                  <a:ea typeface="Poppins"/>
                  <a:cs typeface="Poppins"/>
                  <a:sym typeface="Poppins"/>
                </a:rPr>
                <a:t>Use case</a:t>
              </a:r>
            </a:p>
          </p:txBody>
        </p:sp>
        <p:sp>
          <p:nvSpPr>
            <p:cNvPr name="TextBox 12" id="12"/>
            <p:cNvSpPr txBox="true"/>
            <p:nvPr/>
          </p:nvSpPr>
          <p:spPr>
            <a:xfrm rot="0">
              <a:off x="6219655" y="324567"/>
              <a:ext cx="1883263" cy="470743"/>
            </a:xfrm>
            <a:prstGeom prst="rect">
              <a:avLst/>
            </a:prstGeom>
          </p:spPr>
          <p:txBody>
            <a:bodyPr anchor="t" rtlCol="false" tIns="0" lIns="0" bIns="0" rIns="0">
              <a:spAutoFit/>
            </a:bodyPr>
            <a:lstStyle/>
            <a:p>
              <a:pPr algn="ctr">
                <a:lnSpc>
                  <a:spcPts val="2852"/>
                </a:lnSpc>
              </a:pPr>
              <a:r>
                <a:rPr lang="en-US" sz="2037">
                  <a:solidFill>
                    <a:srgbClr val="004AAD"/>
                  </a:solidFill>
                  <a:latin typeface="Poppins"/>
                  <a:ea typeface="Poppins"/>
                  <a:cs typeface="Poppins"/>
                  <a:sym typeface="Poppins"/>
                </a:rPr>
                <a:t>Workflow</a:t>
              </a:r>
            </a:p>
          </p:txBody>
        </p:sp>
        <p:sp>
          <p:nvSpPr>
            <p:cNvPr name="TextBox 13" id="13"/>
            <p:cNvSpPr txBox="true"/>
            <p:nvPr/>
          </p:nvSpPr>
          <p:spPr>
            <a:xfrm rot="0">
              <a:off x="8991918" y="324567"/>
              <a:ext cx="1883263" cy="470743"/>
            </a:xfrm>
            <a:prstGeom prst="rect">
              <a:avLst/>
            </a:prstGeom>
          </p:spPr>
          <p:txBody>
            <a:bodyPr anchor="t" rtlCol="false" tIns="0" lIns="0" bIns="0" rIns="0">
              <a:spAutoFit/>
            </a:bodyPr>
            <a:lstStyle/>
            <a:p>
              <a:pPr algn="ctr">
                <a:lnSpc>
                  <a:spcPts val="2852"/>
                </a:lnSpc>
              </a:pPr>
              <a:r>
                <a:rPr lang="en-US" sz="2037">
                  <a:solidFill>
                    <a:srgbClr val="004AAD"/>
                  </a:solidFill>
                  <a:latin typeface="Poppins"/>
                  <a:ea typeface="Poppins"/>
                  <a:cs typeface="Poppins"/>
                  <a:sym typeface="Poppins"/>
                </a:rPr>
                <a:t>ERD</a:t>
              </a:r>
            </a:p>
          </p:txBody>
        </p:sp>
        <p:sp>
          <p:nvSpPr>
            <p:cNvPr name="TextBox 14" id="14"/>
            <p:cNvSpPr txBox="true"/>
            <p:nvPr/>
          </p:nvSpPr>
          <p:spPr>
            <a:xfrm rot="0">
              <a:off x="11764182" y="324567"/>
              <a:ext cx="1883263" cy="470743"/>
            </a:xfrm>
            <a:prstGeom prst="rect">
              <a:avLst/>
            </a:prstGeom>
          </p:spPr>
          <p:txBody>
            <a:bodyPr anchor="t" rtlCol="false" tIns="0" lIns="0" bIns="0" rIns="0">
              <a:spAutoFit/>
            </a:bodyPr>
            <a:lstStyle/>
            <a:p>
              <a:pPr algn="ctr">
                <a:lnSpc>
                  <a:spcPts val="2852"/>
                </a:lnSpc>
              </a:pPr>
              <a:r>
                <a:rPr lang="en-US" sz="2037" b="true">
                  <a:solidFill>
                    <a:srgbClr val="004AAD"/>
                  </a:solidFill>
                  <a:latin typeface="Poppins Ultra-Bold"/>
                  <a:ea typeface="Poppins Ultra-Bold"/>
                  <a:cs typeface="Poppins Ultra-Bold"/>
                  <a:sym typeface="Poppins Ultra-Bold"/>
                </a:rPr>
                <a:t>Figma</a:t>
              </a:r>
            </a:p>
          </p:txBody>
        </p:sp>
        <p:sp>
          <p:nvSpPr>
            <p:cNvPr name="TextBox 15" id="15"/>
            <p:cNvSpPr txBox="true"/>
            <p:nvPr/>
          </p:nvSpPr>
          <p:spPr>
            <a:xfrm rot="0">
              <a:off x="14536445" y="324567"/>
              <a:ext cx="1883263" cy="465264"/>
            </a:xfrm>
            <a:prstGeom prst="rect">
              <a:avLst/>
            </a:prstGeom>
          </p:spPr>
          <p:txBody>
            <a:bodyPr anchor="t" rtlCol="false" tIns="0" lIns="0" bIns="0" rIns="0">
              <a:spAutoFit/>
            </a:bodyPr>
            <a:lstStyle/>
            <a:p>
              <a:pPr algn="ctr">
                <a:lnSpc>
                  <a:spcPts val="2852"/>
                </a:lnSpc>
              </a:pPr>
              <a:r>
                <a:rPr lang="en-US" sz="2037">
                  <a:solidFill>
                    <a:srgbClr val="004AAD"/>
                  </a:solidFill>
                  <a:latin typeface="Poppins"/>
                  <a:ea typeface="Poppins"/>
                  <a:cs typeface="Poppins"/>
                  <a:sym typeface="Poppins"/>
                </a:rPr>
                <a:t>Kết luận</a:t>
              </a:r>
            </a:p>
          </p:txBody>
        </p:sp>
      </p:grpSp>
      <p:sp>
        <p:nvSpPr>
          <p:cNvPr name="Freeform 16" id="16"/>
          <p:cNvSpPr/>
          <p:nvPr/>
        </p:nvSpPr>
        <p:spPr>
          <a:xfrm flipH="false" flipV="false" rot="0">
            <a:off x="11202454" y="3017008"/>
            <a:ext cx="5217416" cy="5217416"/>
          </a:xfrm>
          <a:custGeom>
            <a:avLst/>
            <a:gdLst/>
            <a:ahLst/>
            <a:cxnLst/>
            <a:rect r="r" b="b" t="t" l="l"/>
            <a:pathLst>
              <a:path h="5217416" w="5217416">
                <a:moveTo>
                  <a:pt x="0" y="0"/>
                </a:moveTo>
                <a:lnTo>
                  <a:pt x="5217416" y="0"/>
                </a:lnTo>
                <a:lnTo>
                  <a:pt x="5217416" y="5217417"/>
                </a:lnTo>
                <a:lnTo>
                  <a:pt x="0" y="5217417"/>
                </a:lnTo>
                <a:lnTo>
                  <a:pt x="0" y="0"/>
                </a:lnTo>
                <a:close/>
              </a:path>
            </a:pathLst>
          </a:custGeom>
          <a:blipFill>
            <a:blip r:embed="rId3"/>
            <a:stretch>
              <a:fillRect l="0" t="0" r="0" b="0"/>
            </a:stretch>
          </a:blipFill>
        </p:spPr>
      </p:sp>
      <p:sp>
        <p:nvSpPr>
          <p:cNvPr name="Freeform 17" id="17"/>
          <p:cNvSpPr/>
          <p:nvPr/>
        </p:nvSpPr>
        <p:spPr>
          <a:xfrm flipH="false" flipV="false" rot="0">
            <a:off x="11639174" y="1951136"/>
            <a:ext cx="3968547" cy="7349162"/>
          </a:xfrm>
          <a:custGeom>
            <a:avLst/>
            <a:gdLst/>
            <a:ahLst/>
            <a:cxnLst/>
            <a:rect r="r" b="b" t="t" l="l"/>
            <a:pathLst>
              <a:path h="7349162" w="3968547">
                <a:moveTo>
                  <a:pt x="0" y="0"/>
                </a:moveTo>
                <a:lnTo>
                  <a:pt x="3968548" y="0"/>
                </a:lnTo>
                <a:lnTo>
                  <a:pt x="3968548" y="7349162"/>
                </a:lnTo>
                <a:lnTo>
                  <a:pt x="0" y="7349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8" id="18"/>
          <p:cNvSpPr txBox="true"/>
          <p:nvPr/>
        </p:nvSpPr>
        <p:spPr>
          <a:xfrm rot="0">
            <a:off x="224600" y="5611513"/>
            <a:ext cx="11646434" cy="950176"/>
          </a:xfrm>
          <a:prstGeom prst="rect">
            <a:avLst/>
          </a:prstGeom>
        </p:spPr>
        <p:txBody>
          <a:bodyPr anchor="t" rtlCol="false" tIns="0" lIns="0" bIns="0" rIns="0">
            <a:spAutoFit/>
          </a:bodyPr>
          <a:lstStyle/>
          <a:p>
            <a:pPr algn="ctr" marL="0" indent="0" lvl="0">
              <a:lnSpc>
                <a:spcPts val="6705"/>
              </a:lnSpc>
              <a:spcBef>
                <a:spcPct val="0"/>
              </a:spcBef>
            </a:pPr>
            <a:r>
              <a:rPr lang="en-US" sz="6510">
                <a:solidFill>
                  <a:srgbClr val="004AAD"/>
                </a:solidFill>
                <a:latin typeface="Poppins"/>
                <a:ea typeface="Poppins"/>
                <a:cs typeface="Poppins"/>
                <a:sym typeface="Poppins"/>
              </a:rPr>
              <a:t>FIGMA MOBILE</a:t>
            </a:r>
          </a:p>
        </p:txBody>
      </p:sp>
      <p:sp>
        <p:nvSpPr>
          <p:cNvPr name="TextBox 19" id="19"/>
          <p:cNvSpPr txBox="true"/>
          <p:nvPr/>
        </p:nvSpPr>
        <p:spPr>
          <a:xfrm rot="0">
            <a:off x="2674748" y="3791986"/>
            <a:ext cx="6421854" cy="1299210"/>
          </a:xfrm>
          <a:prstGeom prst="rect">
            <a:avLst/>
          </a:prstGeom>
        </p:spPr>
        <p:txBody>
          <a:bodyPr anchor="t" rtlCol="false" tIns="0" lIns="0" bIns="0" rIns="0">
            <a:spAutoFit/>
          </a:bodyPr>
          <a:lstStyle/>
          <a:p>
            <a:pPr algn="ctr" marL="0" indent="0" lvl="0">
              <a:lnSpc>
                <a:spcPts val="9270"/>
              </a:lnSpc>
              <a:spcBef>
                <a:spcPct val="0"/>
              </a:spcBef>
            </a:pPr>
            <a:r>
              <a:rPr lang="en-US" sz="9000">
                <a:gradFill>
                  <a:gsLst>
                    <a:gs pos="0">
                      <a:srgbClr val="000000">
                        <a:alpha val="100000"/>
                      </a:srgbClr>
                    </a:gs>
                    <a:gs pos="100000">
                      <a:srgbClr val="3533CD">
                        <a:alpha val="100000"/>
                      </a:srgbClr>
                    </a:gs>
                  </a:gsLst>
                  <a:lin ang="0"/>
                </a:gradFill>
                <a:latin typeface="Poppins"/>
                <a:ea typeface="Poppins"/>
                <a:cs typeface="Poppins"/>
                <a:sym typeface="Poppins"/>
              </a:rPr>
              <a:t>DEMO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581351" y="1610465"/>
            <a:ext cx="3813138" cy="8244622"/>
          </a:xfrm>
          <a:custGeom>
            <a:avLst/>
            <a:gdLst/>
            <a:ahLst/>
            <a:cxnLst/>
            <a:rect r="r" b="b" t="t" l="l"/>
            <a:pathLst>
              <a:path h="8244622" w="3813138">
                <a:moveTo>
                  <a:pt x="0" y="0"/>
                </a:moveTo>
                <a:lnTo>
                  <a:pt x="3813137" y="0"/>
                </a:lnTo>
                <a:lnTo>
                  <a:pt x="3813137" y="8244622"/>
                </a:lnTo>
                <a:lnTo>
                  <a:pt x="0" y="8244622"/>
                </a:lnTo>
                <a:lnTo>
                  <a:pt x="0" y="0"/>
                </a:lnTo>
                <a:close/>
              </a:path>
            </a:pathLst>
          </a:custGeom>
          <a:blipFill>
            <a:blip r:embed="rId5"/>
            <a:stretch>
              <a:fillRect l="0" t="0" r="0" b="0"/>
            </a:stretch>
          </a:blipFill>
        </p:spPr>
      </p:sp>
      <p:sp>
        <p:nvSpPr>
          <p:cNvPr name="Freeform 5" id="5"/>
          <p:cNvSpPr/>
          <p:nvPr/>
        </p:nvSpPr>
        <p:spPr>
          <a:xfrm flipH="false" flipV="false" rot="0">
            <a:off x="4965988" y="1610465"/>
            <a:ext cx="3813138" cy="8244622"/>
          </a:xfrm>
          <a:custGeom>
            <a:avLst/>
            <a:gdLst/>
            <a:ahLst/>
            <a:cxnLst/>
            <a:rect r="r" b="b" t="t" l="l"/>
            <a:pathLst>
              <a:path h="8244622" w="3813138">
                <a:moveTo>
                  <a:pt x="0" y="0"/>
                </a:moveTo>
                <a:lnTo>
                  <a:pt x="3813138" y="0"/>
                </a:lnTo>
                <a:lnTo>
                  <a:pt x="3813138" y="8244622"/>
                </a:lnTo>
                <a:lnTo>
                  <a:pt x="0" y="8244622"/>
                </a:lnTo>
                <a:lnTo>
                  <a:pt x="0" y="0"/>
                </a:lnTo>
                <a:close/>
              </a:path>
            </a:pathLst>
          </a:custGeom>
          <a:blipFill>
            <a:blip r:embed="rId6"/>
            <a:stretch>
              <a:fillRect l="0" t="0" r="0" b="0"/>
            </a:stretch>
          </a:blipFill>
        </p:spPr>
      </p:sp>
      <p:sp>
        <p:nvSpPr>
          <p:cNvPr name="Freeform 6" id="6"/>
          <p:cNvSpPr/>
          <p:nvPr/>
        </p:nvSpPr>
        <p:spPr>
          <a:xfrm flipH="false" flipV="false" rot="0">
            <a:off x="9347144" y="1610465"/>
            <a:ext cx="3813138" cy="8244622"/>
          </a:xfrm>
          <a:custGeom>
            <a:avLst/>
            <a:gdLst/>
            <a:ahLst/>
            <a:cxnLst/>
            <a:rect r="r" b="b" t="t" l="l"/>
            <a:pathLst>
              <a:path h="8244622" w="3813138">
                <a:moveTo>
                  <a:pt x="0" y="0"/>
                </a:moveTo>
                <a:lnTo>
                  <a:pt x="3813138" y="0"/>
                </a:lnTo>
                <a:lnTo>
                  <a:pt x="3813138" y="8244622"/>
                </a:lnTo>
                <a:lnTo>
                  <a:pt x="0" y="8244622"/>
                </a:lnTo>
                <a:lnTo>
                  <a:pt x="0" y="0"/>
                </a:lnTo>
                <a:close/>
              </a:path>
            </a:pathLst>
          </a:custGeom>
          <a:blipFill>
            <a:blip r:embed="rId7"/>
            <a:stretch>
              <a:fillRect l="0" t="0" r="0" b="0"/>
            </a:stretch>
          </a:blipFill>
        </p:spPr>
      </p:sp>
      <p:sp>
        <p:nvSpPr>
          <p:cNvPr name="Freeform 7" id="7"/>
          <p:cNvSpPr/>
          <p:nvPr/>
        </p:nvSpPr>
        <p:spPr>
          <a:xfrm flipH="false" flipV="false" rot="0">
            <a:off x="13728300" y="1610465"/>
            <a:ext cx="4157444" cy="8244622"/>
          </a:xfrm>
          <a:custGeom>
            <a:avLst/>
            <a:gdLst/>
            <a:ahLst/>
            <a:cxnLst/>
            <a:rect r="r" b="b" t="t" l="l"/>
            <a:pathLst>
              <a:path h="8244622" w="4157444">
                <a:moveTo>
                  <a:pt x="0" y="0"/>
                </a:moveTo>
                <a:lnTo>
                  <a:pt x="4157444" y="0"/>
                </a:lnTo>
                <a:lnTo>
                  <a:pt x="4157444" y="8244622"/>
                </a:lnTo>
                <a:lnTo>
                  <a:pt x="0" y="8244622"/>
                </a:lnTo>
                <a:lnTo>
                  <a:pt x="0" y="0"/>
                </a:lnTo>
                <a:close/>
              </a:path>
            </a:pathLst>
          </a:custGeom>
          <a:blipFill>
            <a:blip r:embed="rId8"/>
            <a:stretch>
              <a:fillRect l="0" t="0" r="0" b="0"/>
            </a:stretch>
          </a:blipFill>
        </p:spPr>
      </p:sp>
      <p:sp>
        <p:nvSpPr>
          <p:cNvPr name="TextBox 8" id="8"/>
          <p:cNvSpPr txBox="true"/>
          <p:nvPr/>
        </p:nvSpPr>
        <p:spPr>
          <a:xfrm rot="0">
            <a:off x="6090195" y="149225"/>
            <a:ext cx="6107610" cy="809625"/>
          </a:xfrm>
          <a:prstGeom prst="rect">
            <a:avLst/>
          </a:prstGeom>
        </p:spPr>
        <p:txBody>
          <a:bodyPr anchor="t" rtlCol="false" tIns="0" lIns="0" bIns="0" rIns="0">
            <a:spAutoFit/>
          </a:bodyPr>
          <a:lstStyle/>
          <a:p>
            <a:pPr algn="ctr" marL="0" indent="0" lvl="0">
              <a:lnSpc>
                <a:spcPts val="6299"/>
              </a:lnSpc>
              <a:spcBef>
                <a:spcPct val="0"/>
              </a:spcBef>
            </a:pPr>
            <a:r>
              <a:rPr lang="en-US" sz="4500" strike="noStrike" u="none">
                <a:solidFill>
                  <a:srgbClr val="004AAD"/>
                </a:solidFill>
                <a:latin typeface="Poppins"/>
                <a:ea typeface="Poppins"/>
                <a:cs typeface="Poppins"/>
                <a:sym typeface="Poppins"/>
              </a:rPr>
              <a:t>Màn hình Đăng ký</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581351" y="1610465"/>
            <a:ext cx="3813138" cy="8244622"/>
          </a:xfrm>
          <a:custGeom>
            <a:avLst/>
            <a:gdLst/>
            <a:ahLst/>
            <a:cxnLst/>
            <a:rect r="r" b="b" t="t" l="l"/>
            <a:pathLst>
              <a:path h="8244622" w="3813138">
                <a:moveTo>
                  <a:pt x="0" y="0"/>
                </a:moveTo>
                <a:lnTo>
                  <a:pt x="3813137" y="0"/>
                </a:lnTo>
                <a:lnTo>
                  <a:pt x="3813137" y="8244622"/>
                </a:lnTo>
                <a:lnTo>
                  <a:pt x="0" y="8244622"/>
                </a:lnTo>
                <a:lnTo>
                  <a:pt x="0" y="0"/>
                </a:lnTo>
                <a:close/>
              </a:path>
            </a:pathLst>
          </a:custGeom>
          <a:blipFill>
            <a:blip r:embed="rId5"/>
            <a:stretch>
              <a:fillRect l="0" t="0" r="0" b="0"/>
            </a:stretch>
          </a:blipFill>
        </p:spPr>
      </p:sp>
      <p:sp>
        <p:nvSpPr>
          <p:cNvPr name="TextBox 5" id="5"/>
          <p:cNvSpPr txBox="true"/>
          <p:nvPr/>
        </p:nvSpPr>
        <p:spPr>
          <a:xfrm rot="0">
            <a:off x="5654601" y="352910"/>
            <a:ext cx="6978798" cy="809625"/>
          </a:xfrm>
          <a:prstGeom prst="rect">
            <a:avLst/>
          </a:prstGeom>
        </p:spPr>
        <p:txBody>
          <a:bodyPr anchor="t" rtlCol="false" tIns="0" lIns="0" bIns="0" rIns="0">
            <a:spAutoFit/>
          </a:bodyPr>
          <a:lstStyle/>
          <a:p>
            <a:pPr algn="ctr" marL="0" indent="0" lvl="0">
              <a:lnSpc>
                <a:spcPts val="6299"/>
              </a:lnSpc>
              <a:spcBef>
                <a:spcPct val="0"/>
              </a:spcBef>
            </a:pPr>
            <a:r>
              <a:rPr lang="en-US" sz="4500" strike="noStrike" u="none">
                <a:solidFill>
                  <a:srgbClr val="004AAD"/>
                </a:solidFill>
                <a:latin typeface="Poppins"/>
                <a:ea typeface="Poppins"/>
                <a:cs typeface="Poppins"/>
                <a:sym typeface="Poppins"/>
              </a:rPr>
              <a:t>Màn hình Đăng nhập</a:t>
            </a:r>
          </a:p>
        </p:txBody>
      </p:sp>
      <p:sp>
        <p:nvSpPr>
          <p:cNvPr name="Freeform 6" id="6"/>
          <p:cNvSpPr/>
          <p:nvPr/>
        </p:nvSpPr>
        <p:spPr>
          <a:xfrm flipH="false" flipV="false" rot="0">
            <a:off x="4962506" y="1610465"/>
            <a:ext cx="3813138" cy="8244622"/>
          </a:xfrm>
          <a:custGeom>
            <a:avLst/>
            <a:gdLst/>
            <a:ahLst/>
            <a:cxnLst/>
            <a:rect r="r" b="b" t="t" l="l"/>
            <a:pathLst>
              <a:path h="8244622" w="3813138">
                <a:moveTo>
                  <a:pt x="0" y="0"/>
                </a:moveTo>
                <a:lnTo>
                  <a:pt x="3813138" y="0"/>
                </a:lnTo>
                <a:lnTo>
                  <a:pt x="3813138" y="8244622"/>
                </a:lnTo>
                <a:lnTo>
                  <a:pt x="0" y="8244622"/>
                </a:lnTo>
                <a:lnTo>
                  <a:pt x="0" y="0"/>
                </a:lnTo>
                <a:close/>
              </a:path>
            </a:pathLst>
          </a:custGeom>
          <a:blipFill>
            <a:blip r:embed="rId6"/>
            <a:stretch>
              <a:fillRect l="0" t="0" r="0" b="0"/>
            </a:stretch>
          </a:blipFill>
        </p:spPr>
      </p:sp>
      <p:sp>
        <p:nvSpPr>
          <p:cNvPr name="Freeform 7" id="7"/>
          <p:cNvSpPr/>
          <p:nvPr/>
        </p:nvSpPr>
        <p:spPr>
          <a:xfrm flipH="false" flipV="false" rot="0">
            <a:off x="9345403" y="1610465"/>
            <a:ext cx="3813138" cy="8244622"/>
          </a:xfrm>
          <a:custGeom>
            <a:avLst/>
            <a:gdLst/>
            <a:ahLst/>
            <a:cxnLst/>
            <a:rect r="r" b="b" t="t" l="l"/>
            <a:pathLst>
              <a:path h="8244622" w="3813138">
                <a:moveTo>
                  <a:pt x="0" y="0"/>
                </a:moveTo>
                <a:lnTo>
                  <a:pt x="3813138" y="0"/>
                </a:lnTo>
                <a:lnTo>
                  <a:pt x="3813138" y="8244622"/>
                </a:lnTo>
                <a:lnTo>
                  <a:pt x="0" y="8244622"/>
                </a:lnTo>
                <a:lnTo>
                  <a:pt x="0" y="0"/>
                </a:lnTo>
                <a:close/>
              </a:path>
            </a:pathLst>
          </a:custGeom>
          <a:blipFill>
            <a:blip r:embed="rId7"/>
            <a:stretch>
              <a:fillRect l="0" t="0" r="0" b="0"/>
            </a:stretch>
          </a:blipFill>
        </p:spPr>
      </p:sp>
      <p:sp>
        <p:nvSpPr>
          <p:cNvPr name="Freeform 8" id="8"/>
          <p:cNvSpPr/>
          <p:nvPr/>
        </p:nvSpPr>
        <p:spPr>
          <a:xfrm flipH="false" flipV="false" rot="0">
            <a:off x="13730041" y="1610465"/>
            <a:ext cx="3906543" cy="8244622"/>
          </a:xfrm>
          <a:custGeom>
            <a:avLst/>
            <a:gdLst/>
            <a:ahLst/>
            <a:cxnLst/>
            <a:rect r="r" b="b" t="t" l="l"/>
            <a:pathLst>
              <a:path h="8244622" w="3906543">
                <a:moveTo>
                  <a:pt x="0" y="0"/>
                </a:moveTo>
                <a:lnTo>
                  <a:pt x="3906542" y="0"/>
                </a:lnTo>
                <a:lnTo>
                  <a:pt x="3906542" y="8244622"/>
                </a:lnTo>
                <a:lnTo>
                  <a:pt x="0" y="8244622"/>
                </a:lnTo>
                <a:lnTo>
                  <a:pt x="0" y="0"/>
                </a:lnTo>
                <a:close/>
              </a:path>
            </a:pathLst>
          </a:custGeom>
          <a:blipFill>
            <a:blip r:embed="rId8"/>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68616" y="1393091"/>
            <a:ext cx="3813138" cy="8244622"/>
          </a:xfrm>
          <a:custGeom>
            <a:avLst/>
            <a:gdLst/>
            <a:ahLst/>
            <a:cxnLst/>
            <a:rect r="r" b="b" t="t" l="l"/>
            <a:pathLst>
              <a:path h="8244622" w="3813138">
                <a:moveTo>
                  <a:pt x="0" y="0"/>
                </a:moveTo>
                <a:lnTo>
                  <a:pt x="3813138" y="0"/>
                </a:lnTo>
                <a:lnTo>
                  <a:pt x="3813138" y="8244622"/>
                </a:lnTo>
                <a:lnTo>
                  <a:pt x="0" y="8244622"/>
                </a:lnTo>
                <a:lnTo>
                  <a:pt x="0" y="0"/>
                </a:lnTo>
                <a:close/>
              </a:path>
            </a:pathLst>
          </a:custGeom>
          <a:blipFill>
            <a:blip r:embed="rId5"/>
            <a:stretch>
              <a:fillRect l="0" t="0" r="0" b="0"/>
            </a:stretch>
          </a:blipFill>
        </p:spPr>
      </p:sp>
      <p:sp>
        <p:nvSpPr>
          <p:cNvPr name="Freeform 5" id="5"/>
          <p:cNvSpPr/>
          <p:nvPr/>
        </p:nvSpPr>
        <p:spPr>
          <a:xfrm flipH="false" flipV="false" rot="0">
            <a:off x="11389592" y="1013678"/>
            <a:ext cx="3813138" cy="8244622"/>
          </a:xfrm>
          <a:custGeom>
            <a:avLst/>
            <a:gdLst/>
            <a:ahLst/>
            <a:cxnLst/>
            <a:rect r="r" b="b" t="t" l="l"/>
            <a:pathLst>
              <a:path h="8244622" w="3813138">
                <a:moveTo>
                  <a:pt x="0" y="0"/>
                </a:moveTo>
                <a:lnTo>
                  <a:pt x="3813137" y="0"/>
                </a:lnTo>
                <a:lnTo>
                  <a:pt x="3813137" y="8244622"/>
                </a:lnTo>
                <a:lnTo>
                  <a:pt x="0" y="8244622"/>
                </a:lnTo>
                <a:lnTo>
                  <a:pt x="0" y="0"/>
                </a:lnTo>
                <a:close/>
              </a:path>
            </a:pathLst>
          </a:custGeom>
          <a:blipFill>
            <a:blip r:embed="rId6"/>
            <a:stretch>
              <a:fillRect l="0" t="0" r="0" b="0"/>
            </a:stretch>
          </a:blipFill>
        </p:spPr>
      </p:sp>
      <p:sp>
        <p:nvSpPr>
          <p:cNvPr name="TextBox 6" id="6"/>
          <p:cNvSpPr txBox="true"/>
          <p:nvPr/>
        </p:nvSpPr>
        <p:spPr>
          <a:xfrm rot="0">
            <a:off x="298370" y="146050"/>
            <a:ext cx="10786591" cy="809625"/>
          </a:xfrm>
          <a:prstGeom prst="rect">
            <a:avLst/>
          </a:prstGeom>
        </p:spPr>
        <p:txBody>
          <a:bodyPr anchor="t" rtlCol="false" tIns="0" lIns="0" bIns="0" rIns="0">
            <a:spAutoFit/>
          </a:bodyPr>
          <a:lstStyle/>
          <a:p>
            <a:pPr algn="ctr" marL="0" indent="0" lvl="0">
              <a:lnSpc>
                <a:spcPts val="6299"/>
              </a:lnSpc>
              <a:spcBef>
                <a:spcPct val="0"/>
              </a:spcBef>
            </a:pPr>
            <a:r>
              <a:rPr lang="en-US" sz="4500" strike="noStrike" u="none">
                <a:solidFill>
                  <a:srgbClr val="004AAD"/>
                </a:solidFill>
                <a:latin typeface="Poppins"/>
                <a:ea typeface="Poppins"/>
                <a:cs typeface="Poppins"/>
                <a:sym typeface="Poppins"/>
              </a:rPr>
              <a:t>Màn hình tạo thông tin cá nhân</a:t>
            </a:r>
          </a:p>
        </p:txBody>
      </p:sp>
      <p:sp>
        <p:nvSpPr>
          <p:cNvPr name="TextBox 7" id="7"/>
          <p:cNvSpPr txBox="true"/>
          <p:nvPr/>
        </p:nvSpPr>
        <p:spPr>
          <a:xfrm rot="0">
            <a:off x="9387498" y="9134475"/>
            <a:ext cx="7817325" cy="809625"/>
          </a:xfrm>
          <a:prstGeom prst="rect">
            <a:avLst/>
          </a:prstGeom>
        </p:spPr>
        <p:txBody>
          <a:bodyPr anchor="t" rtlCol="false" tIns="0" lIns="0" bIns="0" rIns="0">
            <a:spAutoFit/>
          </a:bodyPr>
          <a:lstStyle/>
          <a:p>
            <a:pPr algn="ctr" marL="0" indent="0" lvl="0">
              <a:lnSpc>
                <a:spcPts val="6299"/>
              </a:lnSpc>
              <a:spcBef>
                <a:spcPct val="0"/>
              </a:spcBef>
            </a:pPr>
            <a:r>
              <a:rPr lang="en-US" sz="4500" strike="noStrike" u="none">
                <a:solidFill>
                  <a:srgbClr val="004AAD"/>
                </a:solidFill>
                <a:latin typeface="Poppins"/>
                <a:ea typeface="Poppins"/>
                <a:cs typeface="Poppins"/>
                <a:sym typeface="Poppins"/>
              </a:rPr>
              <a:t>Màn hình Trang chủ</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02102" y="1519089"/>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7266623" y="487656"/>
            <a:ext cx="3754755" cy="8229600"/>
          </a:xfrm>
          <a:custGeom>
            <a:avLst/>
            <a:gdLst/>
            <a:ahLst/>
            <a:cxnLst/>
            <a:rect r="r" b="b" t="t" l="l"/>
            <a:pathLst>
              <a:path h="8229600" w="3754755">
                <a:moveTo>
                  <a:pt x="0" y="0"/>
                </a:moveTo>
                <a:lnTo>
                  <a:pt x="3754755" y="0"/>
                </a:lnTo>
                <a:lnTo>
                  <a:pt x="3754755"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13154977" y="1519089"/>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7"/>
            <a:stretch>
              <a:fillRect l="0" t="0" r="0" b="0"/>
            </a:stretch>
          </a:blipFill>
        </p:spPr>
      </p:sp>
      <p:sp>
        <p:nvSpPr>
          <p:cNvPr name="TextBox 7" id="7"/>
          <p:cNvSpPr txBox="true"/>
          <p:nvPr/>
        </p:nvSpPr>
        <p:spPr>
          <a:xfrm rot="0">
            <a:off x="918085" y="315722"/>
            <a:ext cx="4374225" cy="1022858"/>
          </a:xfrm>
          <a:prstGeom prst="rect">
            <a:avLst/>
          </a:prstGeom>
        </p:spPr>
        <p:txBody>
          <a:bodyPr anchor="t" rtlCol="false" tIns="0" lIns="0" bIns="0" rIns="0">
            <a:spAutoFit/>
          </a:bodyPr>
          <a:lstStyle/>
          <a:p>
            <a:pPr algn="ctr" marL="0" indent="0" lvl="0">
              <a:lnSpc>
                <a:spcPts val="3811"/>
              </a:lnSpc>
              <a:spcBef>
                <a:spcPct val="0"/>
              </a:spcBef>
            </a:pPr>
            <a:r>
              <a:rPr lang="en-US" sz="3700">
                <a:solidFill>
                  <a:srgbClr val="004AAD"/>
                </a:solidFill>
                <a:latin typeface="Poppins"/>
                <a:ea typeface="Poppins"/>
                <a:cs typeface="Poppins"/>
                <a:sym typeface="Poppins"/>
              </a:rPr>
              <a:t>Màn hình mua gói dịch vụ</a:t>
            </a:r>
          </a:p>
        </p:txBody>
      </p:sp>
      <p:sp>
        <p:nvSpPr>
          <p:cNvPr name="TextBox 8" id="8"/>
          <p:cNvSpPr txBox="true"/>
          <p:nvPr/>
        </p:nvSpPr>
        <p:spPr>
          <a:xfrm rot="0">
            <a:off x="7266623" y="9000393"/>
            <a:ext cx="3851767" cy="1022858"/>
          </a:xfrm>
          <a:prstGeom prst="rect">
            <a:avLst/>
          </a:prstGeom>
        </p:spPr>
        <p:txBody>
          <a:bodyPr anchor="t" rtlCol="false" tIns="0" lIns="0" bIns="0" rIns="0">
            <a:spAutoFit/>
          </a:bodyPr>
          <a:lstStyle/>
          <a:p>
            <a:pPr algn="ctr" marL="0" indent="0" lvl="0">
              <a:lnSpc>
                <a:spcPts val="3810"/>
              </a:lnSpc>
              <a:spcBef>
                <a:spcPct val="0"/>
              </a:spcBef>
            </a:pPr>
            <a:r>
              <a:rPr lang="en-US" sz="3699">
                <a:solidFill>
                  <a:srgbClr val="004AAD"/>
                </a:solidFill>
                <a:latin typeface="Poppins"/>
                <a:ea typeface="Poppins"/>
                <a:cs typeface="Poppins"/>
                <a:sym typeface="Poppins"/>
              </a:rPr>
              <a:t>Màn hình Xem dữ liệu sức khỏe</a:t>
            </a:r>
          </a:p>
        </p:txBody>
      </p:sp>
      <p:sp>
        <p:nvSpPr>
          <p:cNvPr name="TextBox 9" id="9"/>
          <p:cNvSpPr txBox="true"/>
          <p:nvPr/>
        </p:nvSpPr>
        <p:spPr>
          <a:xfrm rot="0">
            <a:off x="12394165" y="3810"/>
            <a:ext cx="5893835" cy="1334769"/>
          </a:xfrm>
          <a:prstGeom prst="rect">
            <a:avLst/>
          </a:prstGeom>
        </p:spPr>
        <p:txBody>
          <a:bodyPr anchor="t" rtlCol="false" tIns="0" lIns="0" bIns="0" rIns="0">
            <a:spAutoFit/>
          </a:bodyPr>
          <a:lstStyle/>
          <a:p>
            <a:pPr algn="ctr" marL="0" indent="0" lvl="0">
              <a:lnSpc>
                <a:spcPts val="5180"/>
              </a:lnSpc>
              <a:spcBef>
                <a:spcPct val="0"/>
              </a:spcBef>
            </a:pPr>
            <a:r>
              <a:rPr lang="en-US" sz="3700" strike="noStrike" u="none">
                <a:solidFill>
                  <a:srgbClr val="004AAD"/>
                </a:solidFill>
                <a:latin typeface="Poppins"/>
                <a:ea typeface="Poppins"/>
                <a:cs typeface="Poppins"/>
                <a:sym typeface="Poppins"/>
              </a:rPr>
              <a:t>Màn hình Xem dữ liệu hoạt động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950425" y="1028700"/>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5"/>
            <a:stretch>
              <a:fillRect l="0" t="0" r="0" b="0"/>
            </a:stretch>
          </a:blipFill>
        </p:spPr>
      </p:sp>
      <p:sp>
        <p:nvSpPr>
          <p:cNvPr name="TextBox 5" id="5"/>
          <p:cNvSpPr txBox="true"/>
          <p:nvPr/>
        </p:nvSpPr>
        <p:spPr>
          <a:xfrm rot="0">
            <a:off x="2816485" y="3876675"/>
            <a:ext cx="5471733" cy="2409825"/>
          </a:xfrm>
          <a:prstGeom prst="rect">
            <a:avLst/>
          </a:prstGeom>
        </p:spPr>
        <p:txBody>
          <a:bodyPr anchor="t" rtlCol="false" tIns="0" lIns="0" bIns="0" rIns="0">
            <a:spAutoFit/>
          </a:bodyPr>
          <a:lstStyle/>
          <a:p>
            <a:pPr algn="ctr" marL="0" indent="0" lvl="0">
              <a:lnSpc>
                <a:spcPts val="6299"/>
              </a:lnSpc>
              <a:spcBef>
                <a:spcPct val="0"/>
              </a:spcBef>
            </a:pPr>
            <a:r>
              <a:rPr lang="en-US" sz="4500" strike="noStrike" u="none">
                <a:solidFill>
                  <a:srgbClr val="004AAD"/>
                </a:solidFill>
                <a:latin typeface="Poppins"/>
                <a:ea typeface="Poppins"/>
                <a:cs typeface="Poppins"/>
                <a:sym typeface="Poppins"/>
              </a:rPr>
              <a:t>Màn hình Danh sách người giám hộ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240905" y="1572156"/>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929765" y="1572156"/>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12554959" y="1572156"/>
            <a:ext cx="3932427" cy="8229600"/>
          </a:xfrm>
          <a:custGeom>
            <a:avLst/>
            <a:gdLst/>
            <a:ahLst/>
            <a:cxnLst/>
            <a:rect r="r" b="b" t="t" l="l"/>
            <a:pathLst>
              <a:path h="8229600" w="3932427">
                <a:moveTo>
                  <a:pt x="0" y="0"/>
                </a:moveTo>
                <a:lnTo>
                  <a:pt x="3932426" y="0"/>
                </a:lnTo>
                <a:lnTo>
                  <a:pt x="3932426" y="8229600"/>
                </a:lnTo>
                <a:lnTo>
                  <a:pt x="0" y="8229600"/>
                </a:lnTo>
                <a:lnTo>
                  <a:pt x="0" y="0"/>
                </a:lnTo>
                <a:close/>
              </a:path>
            </a:pathLst>
          </a:custGeom>
          <a:blipFill>
            <a:blip r:embed="rId7"/>
            <a:stretch>
              <a:fillRect l="0" t="0" r="0" b="0"/>
            </a:stretch>
          </a:blipFill>
        </p:spPr>
      </p:sp>
      <p:sp>
        <p:nvSpPr>
          <p:cNvPr name="TextBox 7" id="7"/>
          <p:cNvSpPr txBox="true"/>
          <p:nvPr/>
        </p:nvSpPr>
        <p:spPr>
          <a:xfrm rot="0">
            <a:off x="3175867" y="295600"/>
            <a:ext cx="11936266" cy="809625"/>
          </a:xfrm>
          <a:prstGeom prst="rect">
            <a:avLst/>
          </a:prstGeom>
        </p:spPr>
        <p:txBody>
          <a:bodyPr anchor="t" rtlCol="false" tIns="0" lIns="0" bIns="0" rIns="0">
            <a:spAutoFit/>
          </a:bodyPr>
          <a:lstStyle/>
          <a:p>
            <a:pPr algn="ctr" marL="0" indent="0" lvl="0">
              <a:lnSpc>
                <a:spcPts val="6299"/>
              </a:lnSpc>
              <a:spcBef>
                <a:spcPct val="0"/>
              </a:spcBef>
            </a:pPr>
            <a:r>
              <a:rPr lang="en-US" sz="4500" strike="noStrike" u="none">
                <a:solidFill>
                  <a:srgbClr val="004AAD"/>
                </a:solidFill>
                <a:latin typeface="Poppins"/>
                <a:ea typeface="Poppins"/>
                <a:cs typeface="Poppins"/>
                <a:sym typeface="Poppins"/>
              </a:rPr>
              <a:t>Màn hình Thêm &amp; xóa người giám hộ</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306105" y="6716788"/>
            <a:ext cx="3216991" cy="3785262"/>
          </a:xfrm>
          <a:custGeom>
            <a:avLst/>
            <a:gdLst/>
            <a:ahLst/>
            <a:cxnLst/>
            <a:rect r="r" b="b" t="t" l="l"/>
            <a:pathLst>
              <a:path h="3785262" w="3216991">
                <a:moveTo>
                  <a:pt x="0" y="0"/>
                </a:moveTo>
                <a:lnTo>
                  <a:pt x="3216991" y="0"/>
                </a:lnTo>
                <a:lnTo>
                  <a:pt x="3216991" y="3785262"/>
                </a:lnTo>
                <a:lnTo>
                  <a:pt x="0" y="3785262"/>
                </a:lnTo>
                <a:lnTo>
                  <a:pt x="0" y="0"/>
                </a:lnTo>
                <a:close/>
              </a:path>
            </a:pathLst>
          </a:custGeom>
          <a:blipFill>
            <a:blip r:embed="rId3">
              <a:alphaModFix amt="30000"/>
            </a:blip>
            <a:stretch>
              <a:fillRect l="0" t="0" r="0" b="0"/>
            </a:stretch>
          </a:blipFill>
        </p:spPr>
      </p:sp>
      <p:grpSp>
        <p:nvGrpSpPr>
          <p:cNvPr name="Group 4" id="4"/>
          <p:cNvGrpSpPr/>
          <p:nvPr/>
        </p:nvGrpSpPr>
        <p:grpSpPr>
          <a:xfrm rot="0">
            <a:off x="8045857" y="2557664"/>
            <a:ext cx="4654941" cy="814195"/>
            <a:chOff x="0" y="0"/>
            <a:chExt cx="6206589" cy="1085594"/>
          </a:xfrm>
        </p:grpSpPr>
        <p:grpSp>
          <p:nvGrpSpPr>
            <p:cNvPr name="Group 5" id="5"/>
            <p:cNvGrpSpPr/>
            <p:nvPr/>
          </p:nvGrpSpPr>
          <p:grpSpPr>
            <a:xfrm rot="0">
              <a:off x="0" y="0"/>
              <a:ext cx="1059538" cy="1085594"/>
              <a:chOff x="0" y="0"/>
              <a:chExt cx="209291" cy="214438"/>
            </a:xfrm>
          </p:grpSpPr>
          <p:sp>
            <p:nvSpPr>
              <p:cNvPr name="Freeform 6" id="6"/>
              <p:cNvSpPr/>
              <p:nvPr/>
            </p:nvSpPr>
            <p:spPr>
              <a:xfrm flipH="false" flipV="false" rot="0">
                <a:off x="0" y="0"/>
                <a:ext cx="209291" cy="214438"/>
              </a:xfrm>
              <a:custGeom>
                <a:avLst/>
                <a:gdLst/>
                <a:ahLst/>
                <a:cxnLst/>
                <a:rect r="r" b="b" t="t" l="l"/>
                <a:pathLst>
                  <a:path h="214438" w="209291">
                    <a:moveTo>
                      <a:pt x="0" y="0"/>
                    </a:moveTo>
                    <a:lnTo>
                      <a:pt x="209291" y="0"/>
                    </a:lnTo>
                    <a:lnTo>
                      <a:pt x="209291" y="214438"/>
                    </a:lnTo>
                    <a:lnTo>
                      <a:pt x="0" y="214438"/>
                    </a:lnTo>
                    <a:close/>
                  </a:path>
                </a:pathLst>
              </a:custGeom>
              <a:solidFill>
                <a:srgbClr val="004AAD"/>
              </a:solidFill>
            </p:spPr>
          </p:sp>
          <p:sp>
            <p:nvSpPr>
              <p:cNvPr name="TextBox 7" id="7"/>
              <p:cNvSpPr txBox="true"/>
              <p:nvPr/>
            </p:nvSpPr>
            <p:spPr>
              <a:xfrm>
                <a:off x="0" y="-76200"/>
                <a:ext cx="209291" cy="290638"/>
              </a:xfrm>
              <a:prstGeom prst="rect">
                <a:avLst/>
              </a:prstGeom>
            </p:spPr>
            <p:txBody>
              <a:bodyPr anchor="ctr" rtlCol="false" tIns="50800" lIns="50800" bIns="50800" rIns="50800"/>
              <a:lstStyle/>
              <a:p>
                <a:pPr algn="ctr">
                  <a:lnSpc>
                    <a:spcPts val="4199"/>
                  </a:lnSpc>
                </a:pPr>
                <a:r>
                  <a:rPr lang="en-US" sz="2999">
                    <a:solidFill>
                      <a:srgbClr val="FFFFFF"/>
                    </a:solidFill>
                    <a:latin typeface="Poppins"/>
                    <a:ea typeface="Poppins"/>
                    <a:cs typeface="Poppins"/>
                    <a:sym typeface="Poppins"/>
                  </a:rPr>
                  <a:t>1.</a:t>
                </a:r>
              </a:p>
            </p:txBody>
          </p:sp>
        </p:grpSp>
        <p:sp>
          <p:nvSpPr>
            <p:cNvPr name="TextBox 8" id="8"/>
            <p:cNvSpPr txBox="true"/>
            <p:nvPr/>
          </p:nvSpPr>
          <p:spPr>
            <a:xfrm rot="0">
              <a:off x="1599618" y="159743"/>
              <a:ext cx="4606971" cy="836295"/>
            </a:xfrm>
            <a:prstGeom prst="rect">
              <a:avLst/>
            </a:prstGeom>
          </p:spPr>
          <p:txBody>
            <a:bodyPr anchor="t" rtlCol="false" tIns="0" lIns="0" bIns="0" rIns="0">
              <a:spAutoFit/>
            </a:bodyPr>
            <a:lstStyle/>
            <a:p>
              <a:pPr algn="l">
                <a:lnSpc>
                  <a:spcPts val="4679"/>
                </a:lnSpc>
              </a:pPr>
              <a:r>
                <a:rPr lang="en-US" sz="3999">
                  <a:solidFill>
                    <a:srgbClr val="004AAD"/>
                  </a:solidFill>
                  <a:latin typeface="Poppins"/>
                  <a:ea typeface="Poppins"/>
                  <a:cs typeface="Poppins"/>
                  <a:sym typeface="Poppins"/>
                </a:rPr>
                <a:t>GIỚI THIỆU</a:t>
              </a:r>
            </a:p>
          </p:txBody>
        </p:sp>
      </p:grpSp>
      <p:grpSp>
        <p:nvGrpSpPr>
          <p:cNvPr name="Group 9" id="9"/>
          <p:cNvGrpSpPr/>
          <p:nvPr/>
        </p:nvGrpSpPr>
        <p:grpSpPr>
          <a:xfrm rot="0">
            <a:off x="8045857" y="3785262"/>
            <a:ext cx="4654941" cy="814195"/>
            <a:chOff x="0" y="0"/>
            <a:chExt cx="6206589" cy="1085594"/>
          </a:xfrm>
        </p:grpSpPr>
        <p:grpSp>
          <p:nvGrpSpPr>
            <p:cNvPr name="Group 10" id="10"/>
            <p:cNvGrpSpPr/>
            <p:nvPr/>
          </p:nvGrpSpPr>
          <p:grpSpPr>
            <a:xfrm rot="0">
              <a:off x="0" y="0"/>
              <a:ext cx="1059538" cy="1085594"/>
              <a:chOff x="0" y="0"/>
              <a:chExt cx="209291" cy="214438"/>
            </a:xfrm>
          </p:grpSpPr>
          <p:sp>
            <p:nvSpPr>
              <p:cNvPr name="Freeform 11" id="11"/>
              <p:cNvSpPr/>
              <p:nvPr/>
            </p:nvSpPr>
            <p:spPr>
              <a:xfrm flipH="false" flipV="false" rot="0">
                <a:off x="0" y="0"/>
                <a:ext cx="209291" cy="214438"/>
              </a:xfrm>
              <a:custGeom>
                <a:avLst/>
                <a:gdLst/>
                <a:ahLst/>
                <a:cxnLst/>
                <a:rect r="r" b="b" t="t" l="l"/>
                <a:pathLst>
                  <a:path h="214438" w="209291">
                    <a:moveTo>
                      <a:pt x="0" y="0"/>
                    </a:moveTo>
                    <a:lnTo>
                      <a:pt x="209291" y="0"/>
                    </a:lnTo>
                    <a:lnTo>
                      <a:pt x="209291" y="214438"/>
                    </a:lnTo>
                    <a:lnTo>
                      <a:pt x="0" y="214438"/>
                    </a:lnTo>
                    <a:close/>
                  </a:path>
                </a:pathLst>
              </a:custGeom>
              <a:solidFill>
                <a:srgbClr val="004AAD"/>
              </a:solidFill>
            </p:spPr>
          </p:sp>
          <p:sp>
            <p:nvSpPr>
              <p:cNvPr name="TextBox 12" id="12"/>
              <p:cNvSpPr txBox="true"/>
              <p:nvPr/>
            </p:nvSpPr>
            <p:spPr>
              <a:xfrm>
                <a:off x="0" y="-76200"/>
                <a:ext cx="209291" cy="290638"/>
              </a:xfrm>
              <a:prstGeom prst="rect">
                <a:avLst/>
              </a:prstGeom>
            </p:spPr>
            <p:txBody>
              <a:bodyPr anchor="ctr" rtlCol="false" tIns="50800" lIns="50800" bIns="50800" rIns="50800"/>
              <a:lstStyle/>
              <a:p>
                <a:pPr algn="ctr">
                  <a:lnSpc>
                    <a:spcPts val="4199"/>
                  </a:lnSpc>
                </a:pPr>
                <a:r>
                  <a:rPr lang="en-US" sz="2999">
                    <a:solidFill>
                      <a:srgbClr val="FFFFFF"/>
                    </a:solidFill>
                    <a:latin typeface="Poppins"/>
                    <a:ea typeface="Poppins"/>
                    <a:cs typeface="Poppins"/>
                    <a:sym typeface="Poppins"/>
                  </a:rPr>
                  <a:t>2</a:t>
                </a:r>
                <a:r>
                  <a:rPr lang="en-US" sz="2999">
                    <a:solidFill>
                      <a:srgbClr val="FFFFFF"/>
                    </a:solidFill>
                    <a:latin typeface="Poppins"/>
                    <a:ea typeface="Poppins"/>
                    <a:cs typeface="Poppins"/>
                    <a:sym typeface="Poppins"/>
                  </a:rPr>
                  <a:t>.</a:t>
                </a:r>
              </a:p>
            </p:txBody>
          </p:sp>
        </p:grpSp>
        <p:sp>
          <p:nvSpPr>
            <p:cNvPr name="TextBox 13" id="13"/>
            <p:cNvSpPr txBox="true"/>
            <p:nvPr/>
          </p:nvSpPr>
          <p:spPr>
            <a:xfrm rot="0">
              <a:off x="1599618" y="159743"/>
              <a:ext cx="4606971" cy="836295"/>
            </a:xfrm>
            <a:prstGeom prst="rect">
              <a:avLst/>
            </a:prstGeom>
          </p:spPr>
          <p:txBody>
            <a:bodyPr anchor="t" rtlCol="false" tIns="0" lIns="0" bIns="0" rIns="0">
              <a:spAutoFit/>
            </a:bodyPr>
            <a:lstStyle/>
            <a:p>
              <a:pPr algn="l">
                <a:lnSpc>
                  <a:spcPts val="4679"/>
                </a:lnSpc>
              </a:pPr>
              <a:r>
                <a:rPr lang="en-US" sz="3999">
                  <a:solidFill>
                    <a:srgbClr val="004AAD"/>
                  </a:solidFill>
                  <a:latin typeface="Poppins"/>
                  <a:ea typeface="Poppins"/>
                  <a:cs typeface="Poppins"/>
                  <a:sym typeface="Poppins"/>
                </a:rPr>
                <a:t>USE CASE</a:t>
              </a:r>
            </a:p>
          </p:txBody>
        </p:sp>
      </p:grpSp>
      <p:grpSp>
        <p:nvGrpSpPr>
          <p:cNvPr name="Group 14" id="14"/>
          <p:cNvGrpSpPr/>
          <p:nvPr/>
        </p:nvGrpSpPr>
        <p:grpSpPr>
          <a:xfrm rot="0">
            <a:off x="8045857" y="5008540"/>
            <a:ext cx="4654941" cy="823722"/>
            <a:chOff x="0" y="0"/>
            <a:chExt cx="6206589" cy="1098296"/>
          </a:xfrm>
        </p:grpSpPr>
        <p:grpSp>
          <p:nvGrpSpPr>
            <p:cNvPr name="Group 15" id="15"/>
            <p:cNvGrpSpPr/>
            <p:nvPr/>
          </p:nvGrpSpPr>
          <p:grpSpPr>
            <a:xfrm rot="0">
              <a:off x="0" y="0"/>
              <a:ext cx="1059538" cy="1098296"/>
              <a:chOff x="0" y="0"/>
              <a:chExt cx="209291" cy="216947"/>
            </a:xfrm>
          </p:grpSpPr>
          <p:sp>
            <p:nvSpPr>
              <p:cNvPr name="Freeform 16" id="16"/>
              <p:cNvSpPr/>
              <p:nvPr/>
            </p:nvSpPr>
            <p:spPr>
              <a:xfrm flipH="false" flipV="false" rot="0">
                <a:off x="0" y="0"/>
                <a:ext cx="209291" cy="216947"/>
              </a:xfrm>
              <a:custGeom>
                <a:avLst/>
                <a:gdLst/>
                <a:ahLst/>
                <a:cxnLst/>
                <a:rect r="r" b="b" t="t" l="l"/>
                <a:pathLst>
                  <a:path h="216947" w="209291">
                    <a:moveTo>
                      <a:pt x="0" y="0"/>
                    </a:moveTo>
                    <a:lnTo>
                      <a:pt x="209291" y="0"/>
                    </a:lnTo>
                    <a:lnTo>
                      <a:pt x="209291" y="216947"/>
                    </a:lnTo>
                    <a:lnTo>
                      <a:pt x="0" y="216947"/>
                    </a:lnTo>
                    <a:close/>
                  </a:path>
                </a:pathLst>
              </a:custGeom>
              <a:solidFill>
                <a:srgbClr val="004AAD"/>
              </a:solidFill>
            </p:spPr>
          </p:sp>
          <p:sp>
            <p:nvSpPr>
              <p:cNvPr name="TextBox 17" id="17"/>
              <p:cNvSpPr txBox="true"/>
              <p:nvPr/>
            </p:nvSpPr>
            <p:spPr>
              <a:xfrm>
                <a:off x="0" y="-85725"/>
                <a:ext cx="209291" cy="302672"/>
              </a:xfrm>
              <a:prstGeom prst="rect">
                <a:avLst/>
              </a:prstGeom>
            </p:spPr>
            <p:txBody>
              <a:bodyPr anchor="ctr" rtlCol="false" tIns="50800" lIns="50800" bIns="50800" rIns="50800"/>
              <a:lstStyle/>
              <a:p>
                <a:pPr algn="ctr">
                  <a:lnSpc>
                    <a:spcPts val="4200"/>
                  </a:lnSpc>
                </a:pPr>
                <a:r>
                  <a:rPr lang="en-US" sz="3000">
                    <a:solidFill>
                      <a:srgbClr val="FFFFFF"/>
                    </a:solidFill>
                    <a:latin typeface="Poppins"/>
                    <a:ea typeface="Poppins"/>
                    <a:cs typeface="Poppins"/>
                    <a:sym typeface="Poppins"/>
                  </a:rPr>
                  <a:t>3</a:t>
                </a:r>
                <a:r>
                  <a:rPr lang="en-US" sz="3000">
                    <a:solidFill>
                      <a:srgbClr val="FFFFFF"/>
                    </a:solidFill>
                    <a:latin typeface="Poppins"/>
                    <a:ea typeface="Poppins"/>
                    <a:cs typeface="Poppins"/>
                    <a:sym typeface="Poppins"/>
                  </a:rPr>
                  <a:t>.</a:t>
                </a:r>
              </a:p>
            </p:txBody>
          </p:sp>
        </p:grpSp>
        <p:sp>
          <p:nvSpPr>
            <p:cNvPr name="TextBox 18" id="18"/>
            <p:cNvSpPr txBox="true"/>
            <p:nvPr/>
          </p:nvSpPr>
          <p:spPr>
            <a:xfrm rot="0">
              <a:off x="1599618" y="159743"/>
              <a:ext cx="4606971" cy="836295"/>
            </a:xfrm>
            <a:prstGeom prst="rect">
              <a:avLst/>
            </a:prstGeom>
          </p:spPr>
          <p:txBody>
            <a:bodyPr anchor="t" rtlCol="false" tIns="0" lIns="0" bIns="0" rIns="0">
              <a:spAutoFit/>
            </a:bodyPr>
            <a:lstStyle/>
            <a:p>
              <a:pPr algn="l">
                <a:lnSpc>
                  <a:spcPts val="4679"/>
                </a:lnSpc>
              </a:pPr>
              <a:r>
                <a:rPr lang="en-US" sz="3999">
                  <a:solidFill>
                    <a:srgbClr val="004AAD"/>
                  </a:solidFill>
                  <a:latin typeface="Poppins"/>
                  <a:ea typeface="Poppins"/>
                  <a:cs typeface="Poppins"/>
                  <a:sym typeface="Poppins"/>
                </a:rPr>
                <a:t>WORKFLOW</a:t>
              </a:r>
            </a:p>
          </p:txBody>
        </p:sp>
      </p:grpSp>
      <p:grpSp>
        <p:nvGrpSpPr>
          <p:cNvPr name="Group 19" id="19"/>
          <p:cNvGrpSpPr/>
          <p:nvPr/>
        </p:nvGrpSpPr>
        <p:grpSpPr>
          <a:xfrm rot="0">
            <a:off x="8045857" y="6231818"/>
            <a:ext cx="4654941" cy="794653"/>
            <a:chOff x="0" y="0"/>
            <a:chExt cx="6206589" cy="1059538"/>
          </a:xfrm>
        </p:grpSpPr>
        <p:grpSp>
          <p:nvGrpSpPr>
            <p:cNvPr name="Group 20" id="20"/>
            <p:cNvGrpSpPr/>
            <p:nvPr/>
          </p:nvGrpSpPr>
          <p:grpSpPr>
            <a:xfrm rot="0">
              <a:off x="0" y="0"/>
              <a:ext cx="1059538" cy="1059538"/>
              <a:chOff x="0" y="0"/>
              <a:chExt cx="209291" cy="209291"/>
            </a:xfrm>
          </p:grpSpPr>
          <p:sp>
            <p:nvSpPr>
              <p:cNvPr name="Freeform 21" id="21"/>
              <p:cNvSpPr/>
              <p:nvPr/>
            </p:nvSpPr>
            <p:spPr>
              <a:xfrm flipH="false" flipV="false" rot="0">
                <a:off x="0" y="0"/>
                <a:ext cx="209291" cy="209291"/>
              </a:xfrm>
              <a:custGeom>
                <a:avLst/>
                <a:gdLst/>
                <a:ahLst/>
                <a:cxnLst/>
                <a:rect r="r" b="b" t="t" l="l"/>
                <a:pathLst>
                  <a:path h="209291" w="209291">
                    <a:moveTo>
                      <a:pt x="0" y="0"/>
                    </a:moveTo>
                    <a:lnTo>
                      <a:pt x="209291" y="0"/>
                    </a:lnTo>
                    <a:lnTo>
                      <a:pt x="209291" y="209291"/>
                    </a:lnTo>
                    <a:lnTo>
                      <a:pt x="0" y="209291"/>
                    </a:lnTo>
                    <a:close/>
                  </a:path>
                </a:pathLst>
              </a:custGeom>
              <a:solidFill>
                <a:srgbClr val="004AAD"/>
              </a:solidFill>
            </p:spPr>
          </p:sp>
          <p:sp>
            <p:nvSpPr>
              <p:cNvPr name="TextBox 22" id="22"/>
              <p:cNvSpPr txBox="true"/>
              <p:nvPr/>
            </p:nvSpPr>
            <p:spPr>
              <a:xfrm>
                <a:off x="0" y="-76200"/>
                <a:ext cx="209291" cy="285491"/>
              </a:xfrm>
              <a:prstGeom prst="rect">
                <a:avLst/>
              </a:prstGeom>
            </p:spPr>
            <p:txBody>
              <a:bodyPr anchor="ctr" rtlCol="false" tIns="50800" lIns="50800" bIns="50800" rIns="50800"/>
              <a:lstStyle/>
              <a:p>
                <a:pPr algn="ctr">
                  <a:lnSpc>
                    <a:spcPts val="4200"/>
                  </a:lnSpc>
                </a:pPr>
                <a:r>
                  <a:rPr lang="en-US" sz="3000">
                    <a:solidFill>
                      <a:srgbClr val="FFFFFF"/>
                    </a:solidFill>
                    <a:latin typeface="Public Sans"/>
                    <a:ea typeface="Public Sans"/>
                    <a:cs typeface="Public Sans"/>
                    <a:sym typeface="Public Sans"/>
                  </a:rPr>
                  <a:t>4</a:t>
                </a:r>
              </a:p>
            </p:txBody>
          </p:sp>
        </p:grpSp>
        <p:sp>
          <p:nvSpPr>
            <p:cNvPr name="TextBox 23" id="23"/>
            <p:cNvSpPr txBox="true"/>
            <p:nvPr/>
          </p:nvSpPr>
          <p:spPr>
            <a:xfrm rot="0">
              <a:off x="1599618" y="159743"/>
              <a:ext cx="4606971" cy="836295"/>
            </a:xfrm>
            <a:prstGeom prst="rect">
              <a:avLst/>
            </a:prstGeom>
          </p:spPr>
          <p:txBody>
            <a:bodyPr anchor="t" rtlCol="false" tIns="0" lIns="0" bIns="0" rIns="0">
              <a:spAutoFit/>
            </a:bodyPr>
            <a:lstStyle/>
            <a:p>
              <a:pPr algn="l">
                <a:lnSpc>
                  <a:spcPts val="4679"/>
                </a:lnSpc>
              </a:pPr>
              <a:r>
                <a:rPr lang="en-US" sz="3999">
                  <a:solidFill>
                    <a:srgbClr val="004AAD"/>
                  </a:solidFill>
                  <a:latin typeface="Poppins"/>
                  <a:ea typeface="Poppins"/>
                  <a:cs typeface="Poppins"/>
                  <a:sym typeface="Poppins"/>
                </a:rPr>
                <a:t>ERD</a:t>
              </a:r>
            </a:p>
          </p:txBody>
        </p:sp>
      </p:grpSp>
      <p:grpSp>
        <p:nvGrpSpPr>
          <p:cNvPr name="Group 24" id="24"/>
          <p:cNvGrpSpPr/>
          <p:nvPr/>
        </p:nvGrpSpPr>
        <p:grpSpPr>
          <a:xfrm rot="0">
            <a:off x="8045857" y="7455097"/>
            <a:ext cx="4654941" cy="823722"/>
            <a:chOff x="0" y="0"/>
            <a:chExt cx="6206589" cy="1098296"/>
          </a:xfrm>
        </p:grpSpPr>
        <p:grpSp>
          <p:nvGrpSpPr>
            <p:cNvPr name="Group 25" id="25"/>
            <p:cNvGrpSpPr/>
            <p:nvPr/>
          </p:nvGrpSpPr>
          <p:grpSpPr>
            <a:xfrm rot="0">
              <a:off x="0" y="0"/>
              <a:ext cx="1059538" cy="1098296"/>
              <a:chOff x="0" y="0"/>
              <a:chExt cx="209291" cy="216947"/>
            </a:xfrm>
          </p:grpSpPr>
          <p:sp>
            <p:nvSpPr>
              <p:cNvPr name="Freeform 26" id="26"/>
              <p:cNvSpPr/>
              <p:nvPr/>
            </p:nvSpPr>
            <p:spPr>
              <a:xfrm flipH="false" flipV="false" rot="0">
                <a:off x="0" y="0"/>
                <a:ext cx="209291" cy="216947"/>
              </a:xfrm>
              <a:custGeom>
                <a:avLst/>
                <a:gdLst/>
                <a:ahLst/>
                <a:cxnLst/>
                <a:rect r="r" b="b" t="t" l="l"/>
                <a:pathLst>
                  <a:path h="216947" w="209291">
                    <a:moveTo>
                      <a:pt x="0" y="0"/>
                    </a:moveTo>
                    <a:lnTo>
                      <a:pt x="209291" y="0"/>
                    </a:lnTo>
                    <a:lnTo>
                      <a:pt x="209291" y="216947"/>
                    </a:lnTo>
                    <a:lnTo>
                      <a:pt x="0" y="216947"/>
                    </a:lnTo>
                    <a:close/>
                  </a:path>
                </a:pathLst>
              </a:custGeom>
              <a:solidFill>
                <a:srgbClr val="004AAD"/>
              </a:solidFill>
            </p:spPr>
          </p:sp>
          <p:sp>
            <p:nvSpPr>
              <p:cNvPr name="TextBox 27" id="27"/>
              <p:cNvSpPr txBox="true"/>
              <p:nvPr/>
            </p:nvSpPr>
            <p:spPr>
              <a:xfrm>
                <a:off x="0" y="-85725"/>
                <a:ext cx="209291" cy="302672"/>
              </a:xfrm>
              <a:prstGeom prst="rect">
                <a:avLst/>
              </a:prstGeom>
            </p:spPr>
            <p:txBody>
              <a:bodyPr anchor="ctr" rtlCol="false" tIns="50800" lIns="50800" bIns="50800" rIns="50800"/>
              <a:lstStyle/>
              <a:p>
                <a:pPr algn="ctr">
                  <a:lnSpc>
                    <a:spcPts val="4200"/>
                  </a:lnSpc>
                </a:pPr>
                <a:r>
                  <a:rPr lang="en-US" sz="3000">
                    <a:solidFill>
                      <a:srgbClr val="FFFFFF"/>
                    </a:solidFill>
                    <a:latin typeface="Poppins"/>
                    <a:ea typeface="Poppins"/>
                    <a:cs typeface="Poppins"/>
                    <a:sym typeface="Poppins"/>
                  </a:rPr>
                  <a:t>5</a:t>
                </a:r>
                <a:r>
                  <a:rPr lang="en-US" sz="3000">
                    <a:solidFill>
                      <a:srgbClr val="FFFFFF"/>
                    </a:solidFill>
                    <a:latin typeface="Poppins"/>
                    <a:ea typeface="Poppins"/>
                    <a:cs typeface="Poppins"/>
                    <a:sym typeface="Poppins"/>
                  </a:rPr>
                  <a:t>.</a:t>
                </a:r>
              </a:p>
            </p:txBody>
          </p:sp>
        </p:grpSp>
        <p:sp>
          <p:nvSpPr>
            <p:cNvPr name="TextBox 28" id="28"/>
            <p:cNvSpPr txBox="true"/>
            <p:nvPr/>
          </p:nvSpPr>
          <p:spPr>
            <a:xfrm rot="0">
              <a:off x="1599618" y="159743"/>
              <a:ext cx="4606971" cy="836295"/>
            </a:xfrm>
            <a:prstGeom prst="rect">
              <a:avLst/>
            </a:prstGeom>
          </p:spPr>
          <p:txBody>
            <a:bodyPr anchor="t" rtlCol="false" tIns="0" lIns="0" bIns="0" rIns="0">
              <a:spAutoFit/>
            </a:bodyPr>
            <a:lstStyle/>
            <a:p>
              <a:pPr algn="l">
                <a:lnSpc>
                  <a:spcPts val="4679"/>
                </a:lnSpc>
              </a:pPr>
              <a:r>
                <a:rPr lang="en-US" sz="3999">
                  <a:solidFill>
                    <a:srgbClr val="004AAD"/>
                  </a:solidFill>
                  <a:latin typeface="Poppins"/>
                  <a:ea typeface="Poppins"/>
                  <a:cs typeface="Poppins"/>
                  <a:sym typeface="Poppins"/>
                </a:rPr>
                <a:t>FIGMA</a:t>
              </a:r>
            </a:p>
          </p:txBody>
        </p:sp>
      </p:grpSp>
      <p:grpSp>
        <p:nvGrpSpPr>
          <p:cNvPr name="Group 29" id="29"/>
          <p:cNvGrpSpPr/>
          <p:nvPr/>
        </p:nvGrpSpPr>
        <p:grpSpPr>
          <a:xfrm rot="0">
            <a:off x="8045857" y="8501747"/>
            <a:ext cx="794653" cy="823722"/>
            <a:chOff x="0" y="0"/>
            <a:chExt cx="209291" cy="216947"/>
          </a:xfrm>
        </p:grpSpPr>
        <p:sp>
          <p:nvSpPr>
            <p:cNvPr name="Freeform 30" id="30"/>
            <p:cNvSpPr/>
            <p:nvPr/>
          </p:nvSpPr>
          <p:spPr>
            <a:xfrm flipH="false" flipV="false" rot="0">
              <a:off x="0" y="0"/>
              <a:ext cx="209291" cy="216947"/>
            </a:xfrm>
            <a:custGeom>
              <a:avLst/>
              <a:gdLst/>
              <a:ahLst/>
              <a:cxnLst/>
              <a:rect r="r" b="b" t="t" l="l"/>
              <a:pathLst>
                <a:path h="216947" w="209291">
                  <a:moveTo>
                    <a:pt x="0" y="0"/>
                  </a:moveTo>
                  <a:lnTo>
                    <a:pt x="209291" y="0"/>
                  </a:lnTo>
                  <a:lnTo>
                    <a:pt x="209291" y="216947"/>
                  </a:lnTo>
                  <a:lnTo>
                    <a:pt x="0" y="216947"/>
                  </a:lnTo>
                  <a:close/>
                </a:path>
              </a:pathLst>
            </a:custGeom>
            <a:solidFill>
              <a:srgbClr val="004AAD"/>
            </a:solidFill>
          </p:spPr>
        </p:sp>
        <p:sp>
          <p:nvSpPr>
            <p:cNvPr name="TextBox 31" id="31"/>
            <p:cNvSpPr txBox="true"/>
            <p:nvPr/>
          </p:nvSpPr>
          <p:spPr>
            <a:xfrm>
              <a:off x="0" y="-85725"/>
              <a:ext cx="209291" cy="302672"/>
            </a:xfrm>
            <a:prstGeom prst="rect">
              <a:avLst/>
            </a:prstGeom>
          </p:spPr>
          <p:txBody>
            <a:bodyPr anchor="ctr" rtlCol="false" tIns="50800" lIns="50800" bIns="50800" rIns="50800"/>
            <a:lstStyle/>
            <a:p>
              <a:pPr algn="ctr">
                <a:lnSpc>
                  <a:spcPts val="4200"/>
                </a:lnSpc>
              </a:pPr>
              <a:r>
                <a:rPr lang="en-US" sz="3000">
                  <a:solidFill>
                    <a:srgbClr val="FFFFFF"/>
                  </a:solidFill>
                  <a:latin typeface="Poppins"/>
                  <a:ea typeface="Poppins"/>
                  <a:cs typeface="Poppins"/>
                  <a:sym typeface="Poppins"/>
                </a:rPr>
                <a:t>6.</a:t>
              </a:r>
            </a:p>
          </p:txBody>
        </p:sp>
      </p:grpSp>
      <p:sp>
        <p:nvSpPr>
          <p:cNvPr name="TextBox 32" id="32"/>
          <p:cNvSpPr txBox="true"/>
          <p:nvPr/>
        </p:nvSpPr>
        <p:spPr>
          <a:xfrm rot="0">
            <a:off x="9245570" y="8614410"/>
            <a:ext cx="8912308" cy="634365"/>
          </a:xfrm>
          <a:prstGeom prst="rect">
            <a:avLst/>
          </a:prstGeom>
        </p:spPr>
        <p:txBody>
          <a:bodyPr anchor="t" rtlCol="false" tIns="0" lIns="0" bIns="0" rIns="0">
            <a:spAutoFit/>
          </a:bodyPr>
          <a:lstStyle/>
          <a:p>
            <a:pPr algn="l">
              <a:lnSpc>
                <a:spcPts val="4679"/>
              </a:lnSpc>
            </a:pPr>
            <a:r>
              <a:rPr lang="en-US" sz="3999">
                <a:solidFill>
                  <a:srgbClr val="004AAD"/>
                </a:solidFill>
                <a:latin typeface="Poppins"/>
                <a:ea typeface="Poppins"/>
                <a:cs typeface="Poppins"/>
                <a:sym typeface="Poppins"/>
              </a:rPr>
              <a:t>KẾT LUẬN &amp; HƯỚNG PHÁT TRIỂN</a:t>
            </a:r>
          </a:p>
        </p:txBody>
      </p:sp>
      <p:sp>
        <p:nvSpPr>
          <p:cNvPr name="Freeform 33" id="33"/>
          <p:cNvSpPr/>
          <p:nvPr/>
        </p:nvSpPr>
        <p:spPr>
          <a:xfrm flipH="false" flipV="false" rot="0">
            <a:off x="1914601" y="3314659"/>
            <a:ext cx="5082969" cy="5294760"/>
          </a:xfrm>
          <a:custGeom>
            <a:avLst/>
            <a:gdLst/>
            <a:ahLst/>
            <a:cxnLst/>
            <a:rect r="r" b="b" t="t" l="l"/>
            <a:pathLst>
              <a:path h="5294760" w="5082969">
                <a:moveTo>
                  <a:pt x="0" y="0"/>
                </a:moveTo>
                <a:lnTo>
                  <a:pt x="5082969" y="0"/>
                </a:lnTo>
                <a:lnTo>
                  <a:pt x="5082969" y="5294760"/>
                </a:lnTo>
                <a:lnTo>
                  <a:pt x="0" y="5294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4" id="34"/>
          <p:cNvGrpSpPr/>
          <p:nvPr/>
        </p:nvGrpSpPr>
        <p:grpSpPr>
          <a:xfrm rot="0">
            <a:off x="1584285" y="784808"/>
            <a:ext cx="5940513" cy="1371600"/>
            <a:chOff x="0" y="0"/>
            <a:chExt cx="7920684" cy="1828800"/>
          </a:xfrm>
        </p:grpSpPr>
        <p:grpSp>
          <p:nvGrpSpPr>
            <p:cNvPr name="Group 35" id="35"/>
            <p:cNvGrpSpPr/>
            <p:nvPr/>
          </p:nvGrpSpPr>
          <p:grpSpPr>
            <a:xfrm rot="0">
              <a:off x="88792" y="1185685"/>
              <a:ext cx="7743101" cy="634714"/>
              <a:chOff x="0" y="0"/>
              <a:chExt cx="1529501" cy="125376"/>
            </a:xfrm>
          </p:grpSpPr>
          <p:sp>
            <p:nvSpPr>
              <p:cNvPr name="Freeform 36" id="36"/>
              <p:cNvSpPr/>
              <p:nvPr/>
            </p:nvSpPr>
            <p:spPr>
              <a:xfrm flipH="false" flipV="false" rot="0">
                <a:off x="0" y="0"/>
                <a:ext cx="1529501" cy="125376"/>
              </a:xfrm>
              <a:custGeom>
                <a:avLst/>
                <a:gdLst/>
                <a:ahLst/>
                <a:cxnLst/>
                <a:rect r="r" b="b" t="t" l="l"/>
                <a:pathLst>
                  <a:path h="125376" w="1529501">
                    <a:moveTo>
                      <a:pt x="0" y="0"/>
                    </a:moveTo>
                    <a:lnTo>
                      <a:pt x="1529501" y="0"/>
                    </a:lnTo>
                    <a:lnTo>
                      <a:pt x="1529501" y="125376"/>
                    </a:lnTo>
                    <a:lnTo>
                      <a:pt x="0" y="125376"/>
                    </a:lnTo>
                    <a:close/>
                  </a:path>
                </a:pathLst>
              </a:custGeom>
              <a:solidFill>
                <a:srgbClr val="A4C2F7"/>
              </a:solidFill>
            </p:spPr>
          </p:sp>
          <p:sp>
            <p:nvSpPr>
              <p:cNvPr name="TextBox 37" id="37"/>
              <p:cNvSpPr txBox="true"/>
              <p:nvPr/>
            </p:nvSpPr>
            <p:spPr>
              <a:xfrm>
                <a:off x="0" y="-66675"/>
                <a:ext cx="1529501" cy="192051"/>
              </a:xfrm>
              <a:prstGeom prst="rect">
                <a:avLst/>
              </a:prstGeom>
            </p:spPr>
            <p:txBody>
              <a:bodyPr anchor="ctr" rtlCol="false" tIns="50800" lIns="50800" bIns="50800" rIns="50800"/>
              <a:lstStyle/>
              <a:p>
                <a:pPr algn="ctr">
                  <a:lnSpc>
                    <a:spcPts val="3359"/>
                  </a:lnSpc>
                </a:pPr>
              </a:p>
            </p:txBody>
          </p:sp>
        </p:grpSp>
        <p:sp>
          <p:nvSpPr>
            <p:cNvPr name="TextBox 38" id="38"/>
            <p:cNvSpPr txBox="true"/>
            <p:nvPr/>
          </p:nvSpPr>
          <p:spPr>
            <a:xfrm rot="0">
              <a:off x="0" y="85725"/>
              <a:ext cx="7920684" cy="1743075"/>
            </a:xfrm>
            <a:prstGeom prst="rect">
              <a:avLst/>
            </a:prstGeom>
          </p:spPr>
          <p:txBody>
            <a:bodyPr anchor="t" rtlCol="false" tIns="0" lIns="0" bIns="0" rIns="0">
              <a:spAutoFit/>
            </a:bodyPr>
            <a:lstStyle/>
            <a:p>
              <a:pPr algn="l">
                <a:lnSpc>
                  <a:spcPts val="9000"/>
                </a:lnSpc>
              </a:pPr>
              <a:r>
                <a:rPr lang="en-US" sz="9000" b="true">
                  <a:solidFill>
                    <a:srgbClr val="004AAD"/>
                  </a:solidFill>
                  <a:latin typeface="Poppins Bold"/>
                  <a:ea typeface="Poppins Bold"/>
                  <a:cs typeface="Poppins Bold"/>
                  <a:sym typeface="Poppins Bold"/>
                </a:rPr>
                <a:t>NỘI DUNG</a:t>
              </a:r>
            </a:p>
          </p:txBody>
        </p:sp>
      </p:grpSp>
      <p:sp>
        <p:nvSpPr>
          <p:cNvPr name="Freeform 39" id="39"/>
          <p:cNvSpPr/>
          <p:nvPr/>
        </p:nvSpPr>
        <p:spPr>
          <a:xfrm flipH="true" flipV="true" rot="5400000">
            <a:off x="14786874" y="-284135"/>
            <a:ext cx="3216991" cy="3785262"/>
          </a:xfrm>
          <a:custGeom>
            <a:avLst/>
            <a:gdLst/>
            <a:ahLst/>
            <a:cxnLst/>
            <a:rect r="r" b="b" t="t" l="l"/>
            <a:pathLst>
              <a:path h="3785262" w="3216991">
                <a:moveTo>
                  <a:pt x="3216991" y="3785261"/>
                </a:moveTo>
                <a:lnTo>
                  <a:pt x="0" y="3785261"/>
                </a:lnTo>
                <a:lnTo>
                  <a:pt x="0" y="0"/>
                </a:lnTo>
                <a:lnTo>
                  <a:pt x="3216991" y="0"/>
                </a:lnTo>
                <a:lnTo>
                  <a:pt x="3216991" y="3785261"/>
                </a:lnTo>
                <a:close/>
              </a:path>
            </a:pathLst>
          </a:custGeom>
          <a:blipFill>
            <a:blip r:embed="rId3">
              <a:alphaModFix amt="30000"/>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775335" y="1557833"/>
            <a:ext cx="16737330" cy="8229600"/>
            <a:chOff x="0" y="0"/>
            <a:chExt cx="22316440" cy="10972800"/>
          </a:xfrm>
        </p:grpSpPr>
        <p:sp>
          <p:nvSpPr>
            <p:cNvPr name="Freeform 5" id="5"/>
            <p:cNvSpPr/>
            <p:nvPr/>
          </p:nvSpPr>
          <p:spPr>
            <a:xfrm flipH="false" flipV="false" rot="0">
              <a:off x="0" y="0"/>
              <a:ext cx="5074920" cy="10972800"/>
            </a:xfrm>
            <a:custGeom>
              <a:avLst/>
              <a:gdLst/>
              <a:ahLst/>
              <a:cxnLst/>
              <a:rect r="r" b="b" t="t" l="l"/>
              <a:pathLst>
                <a:path h="10972800" w="5074920">
                  <a:moveTo>
                    <a:pt x="0" y="0"/>
                  </a:moveTo>
                  <a:lnTo>
                    <a:pt x="5074920" y="0"/>
                  </a:lnTo>
                  <a:lnTo>
                    <a:pt x="5074920" y="10972800"/>
                  </a:lnTo>
                  <a:lnTo>
                    <a:pt x="0" y="10972800"/>
                  </a:lnTo>
                  <a:lnTo>
                    <a:pt x="0" y="0"/>
                  </a:lnTo>
                  <a:close/>
                </a:path>
              </a:pathLst>
            </a:custGeom>
            <a:blipFill>
              <a:blip r:embed="rId5"/>
              <a:stretch>
                <a:fillRect l="0" t="0" r="0" b="0"/>
              </a:stretch>
            </a:blipFill>
          </p:spPr>
        </p:sp>
        <p:sp>
          <p:nvSpPr>
            <p:cNvPr name="Freeform 6" id="6"/>
            <p:cNvSpPr/>
            <p:nvPr/>
          </p:nvSpPr>
          <p:spPr>
            <a:xfrm flipH="false" flipV="false" rot="0">
              <a:off x="5745480" y="0"/>
              <a:ext cx="5074920" cy="10972800"/>
            </a:xfrm>
            <a:custGeom>
              <a:avLst/>
              <a:gdLst/>
              <a:ahLst/>
              <a:cxnLst/>
              <a:rect r="r" b="b" t="t" l="l"/>
              <a:pathLst>
                <a:path h="10972800" w="5074920">
                  <a:moveTo>
                    <a:pt x="0" y="0"/>
                  </a:moveTo>
                  <a:lnTo>
                    <a:pt x="5074920" y="0"/>
                  </a:lnTo>
                  <a:lnTo>
                    <a:pt x="5074920" y="10972800"/>
                  </a:lnTo>
                  <a:lnTo>
                    <a:pt x="0" y="10972800"/>
                  </a:lnTo>
                  <a:lnTo>
                    <a:pt x="0" y="0"/>
                  </a:lnTo>
                  <a:close/>
                </a:path>
              </a:pathLst>
            </a:custGeom>
            <a:blipFill>
              <a:blip r:embed="rId6"/>
              <a:stretch>
                <a:fillRect l="0" t="0" r="0" b="0"/>
              </a:stretch>
            </a:blipFill>
          </p:spPr>
        </p:sp>
        <p:sp>
          <p:nvSpPr>
            <p:cNvPr name="Freeform 7" id="7"/>
            <p:cNvSpPr/>
            <p:nvPr/>
          </p:nvSpPr>
          <p:spPr>
            <a:xfrm flipH="false" flipV="false" rot="0">
              <a:off x="17241520" y="0"/>
              <a:ext cx="5074920" cy="10972800"/>
            </a:xfrm>
            <a:custGeom>
              <a:avLst/>
              <a:gdLst/>
              <a:ahLst/>
              <a:cxnLst/>
              <a:rect r="r" b="b" t="t" l="l"/>
              <a:pathLst>
                <a:path h="10972800" w="5074920">
                  <a:moveTo>
                    <a:pt x="0" y="0"/>
                  </a:moveTo>
                  <a:lnTo>
                    <a:pt x="5074920" y="0"/>
                  </a:lnTo>
                  <a:lnTo>
                    <a:pt x="5074920" y="10972800"/>
                  </a:lnTo>
                  <a:lnTo>
                    <a:pt x="0" y="10972800"/>
                  </a:lnTo>
                  <a:lnTo>
                    <a:pt x="0" y="0"/>
                  </a:lnTo>
                  <a:close/>
                </a:path>
              </a:pathLst>
            </a:custGeom>
            <a:blipFill>
              <a:blip r:embed="rId7"/>
              <a:stretch>
                <a:fillRect l="0" t="0" r="0" b="0"/>
              </a:stretch>
            </a:blipFill>
          </p:spPr>
        </p:sp>
        <p:sp>
          <p:nvSpPr>
            <p:cNvPr name="Freeform 8" id="8"/>
            <p:cNvSpPr/>
            <p:nvPr/>
          </p:nvSpPr>
          <p:spPr>
            <a:xfrm flipH="false" flipV="false" rot="0">
              <a:off x="11493500" y="0"/>
              <a:ext cx="5074920" cy="10972800"/>
            </a:xfrm>
            <a:custGeom>
              <a:avLst/>
              <a:gdLst/>
              <a:ahLst/>
              <a:cxnLst/>
              <a:rect r="r" b="b" t="t" l="l"/>
              <a:pathLst>
                <a:path h="10972800" w="5074920">
                  <a:moveTo>
                    <a:pt x="0" y="0"/>
                  </a:moveTo>
                  <a:lnTo>
                    <a:pt x="5074920" y="0"/>
                  </a:lnTo>
                  <a:lnTo>
                    <a:pt x="5074920" y="10972800"/>
                  </a:lnTo>
                  <a:lnTo>
                    <a:pt x="0" y="10972800"/>
                  </a:lnTo>
                  <a:lnTo>
                    <a:pt x="0" y="0"/>
                  </a:lnTo>
                  <a:close/>
                </a:path>
              </a:pathLst>
            </a:custGeom>
            <a:blipFill>
              <a:blip r:embed="rId8"/>
              <a:stretch>
                <a:fillRect l="0" t="0" r="0" b="0"/>
              </a:stretch>
            </a:blipFill>
          </p:spPr>
        </p:sp>
      </p:grpSp>
      <p:sp>
        <p:nvSpPr>
          <p:cNvPr name="TextBox 9" id="9"/>
          <p:cNvSpPr txBox="true"/>
          <p:nvPr/>
        </p:nvSpPr>
        <p:spPr>
          <a:xfrm rot="0">
            <a:off x="737235" y="149225"/>
            <a:ext cx="16775430" cy="809625"/>
          </a:xfrm>
          <a:prstGeom prst="rect">
            <a:avLst/>
          </a:prstGeom>
        </p:spPr>
        <p:txBody>
          <a:bodyPr anchor="t" rtlCol="false" tIns="0" lIns="0" bIns="0" rIns="0">
            <a:spAutoFit/>
          </a:bodyPr>
          <a:lstStyle/>
          <a:p>
            <a:pPr algn="ctr" marL="0" indent="0" lvl="0">
              <a:lnSpc>
                <a:spcPts val="6299"/>
              </a:lnSpc>
              <a:spcBef>
                <a:spcPct val="0"/>
              </a:spcBef>
            </a:pPr>
            <a:r>
              <a:rPr lang="en-US" sz="4500" strike="noStrike" u="none">
                <a:solidFill>
                  <a:srgbClr val="004AAD"/>
                </a:solidFill>
                <a:latin typeface="Poppins"/>
                <a:ea typeface="Poppins"/>
                <a:cs typeface="Poppins"/>
                <a:sym typeface="Poppins"/>
              </a:rPr>
              <a:t>Màn hình Xem &amp; chỉnh sửa thông tin người giám hộ</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2073710" y="4276725"/>
            <a:ext cx="7664675" cy="1609725"/>
          </a:xfrm>
          <a:prstGeom prst="rect">
            <a:avLst/>
          </a:prstGeom>
        </p:spPr>
        <p:txBody>
          <a:bodyPr anchor="t" rtlCol="false" tIns="0" lIns="0" bIns="0" rIns="0">
            <a:spAutoFit/>
          </a:bodyPr>
          <a:lstStyle/>
          <a:p>
            <a:pPr algn="ctr" marL="0" indent="0" lvl="0">
              <a:lnSpc>
                <a:spcPts val="6299"/>
              </a:lnSpc>
              <a:spcBef>
                <a:spcPct val="0"/>
              </a:spcBef>
            </a:pPr>
            <a:r>
              <a:rPr lang="en-US" sz="4500" strike="noStrike" u="none">
                <a:solidFill>
                  <a:srgbClr val="004AAD"/>
                </a:solidFill>
                <a:latin typeface="Poppins"/>
                <a:ea typeface="Poppins"/>
                <a:cs typeface="Poppins"/>
                <a:sym typeface="Poppins"/>
              </a:rPr>
              <a:t>Màn hình Danh sách người được giám hộ</a:t>
            </a:r>
          </a:p>
        </p:txBody>
      </p:sp>
      <p:sp>
        <p:nvSpPr>
          <p:cNvPr name="Freeform 5" id="5"/>
          <p:cNvSpPr/>
          <p:nvPr/>
        </p:nvSpPr>
        <p:spPr>
          <a:xfrm flipH="false" flipV="false" rot="0">
            <a:off x="11472088" y="1028700"/>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5"/>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2182591" y="1478456"/>
            <a:ext cx="3904803" cy="8229600"/>
          </a:xfrm>
          <a:custGeom>
            <a:avLst/>
            <a:gdLst/>
            <a:ahLst/>
            <a:cxnLst/>
            <a:rect r="r" b="b" t="t" l="l"/>
            <a:pathLst>
              <a:path h="8229600" w="3904803">
                <a:moveTo>
                  <a:pt x="0" y="0"/>
                </a:moveTo>
                <a:lnTo>
                  <a:pt x="3904803" y="0"/>
                </a:lnTo>
                <a:lnTo>
                  <a:pt x="3904803" y="8229600"/>
                </a:lnTo>
                <a:lnTo>
                  <a:pt x="0" y="8229600"/>
                </a:lnTo>
                <a:lnTo>
                  <a:pt x="0" y="0"/>
                </a:lnTo>
                <a:close/>
              </a:path>
            </a:pathLst>
          </a:custGeom>
          <a:blipFill>
            <a:blip r:embed="rId5"/>
            <a:stretch>
              <a:fillRect l="0" t="0" r="0" b="0"/>
            </a:stretch>
          </a:blipFill>
        </p:spPr>
      </p:sp>
      <p:sp>
        <p:nvSpPr>
          <p:cNvPr name="TextBox 5" id="5"/>
          <p:cNvSpPr txBox="true"/>
          <p:nvPr/>
        </p:nvSpPr>
        <p:spPr>
          <a:xfrm rot="0">
            <a:off x="2358178" y="348531"/>
            <a:ext cx="13571644" cy="809625"/>
          </a:xfrm>
          <a:prstGeom prst="rect">
            <a:avLst/>
          </a:prstGeom>
        </p:spPr>
        <p:txBody>
          <a:bodyPr anchor="t" rtlCol="false" tIns="0" lIns="0" bIns="0" rIns="0">
            <a:spAutoFit/>
          </a:bodyPr>
          <a:lstStyle/>
          <a:p>
            <a:pPr algn="ctr" marL="0" indent="0" lvl="0">
              <a:lnSpc>
                <a:spcPts val="6299"/>
              </a:lnSpc>
              <a:spcBef>
                <a:spcPct val="0"/>
              </a:spcBef>
            </a:pPr>
            <a:r>
              <a:rPr lang="en-US" sz="4500" strike="noStrike" u="none">
                <a:solidFill>
                  <a:srgbClr val="004AAD"/>
                </a:solidFill>
                <a:latin typeface="Poppins"/>
                <a:ea typeface="Poppins"/>
                <a:cs typeface="Poppins"/>
                <a:sym typeface="Poppins"/>
              </a:rPr>
              <a:t>Màn hình Xóa &amp; Xem người được giám hộ</a:t>
            </a:r>
          </a:p>
        </p:txBody>
      </p:sp>
      <p:sp>
        <p:nvSpPr>
          <p:cNvPr name="Freeform 6" id="6"/>
          <p:cNvSpPr/>
          <p:nvPr/>
        </p:nvSpPr>
        <p:spPr>
          <a:xfrm flipH="false" flipV="false" rot="0">
            <a:off x="7240905" y="1478456"/>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12199620" y="1478456"/>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7"/>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46810" y="1461296"/>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5219723" y="1461296"/>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9262110" y="1461296"/>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0">
            <a:off x="13335000" y="1461296"/>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8"/>
            <a:stretch>
              <a:fillRect l="0" t="0" r="0" b="0"/>
            </a:stretch>
          </a:blipFill>
        </p:spPr>
      </p:sp>
      <p:sp>
        <p:nvSpPr>
          <p:cNvPr name="TextBox 8" id="8"/>
          <p:cNvSpPr txBox="true"/>
          <p:nvPr/>
        </p:nvSpPr>
        <p:spPr>
          <a:xfrm rot="0">
            <a:off x="483870" y="285834"/>
            <a:ext cx="16775430" cy="809625"/>
          </a:xfrm>
          <a:prstGeom prst="rect">
            <a:avLst/>
          </a:prstGeom>
        </p:spPr>
        <p:txBody>
          <a:bodyPr anchor="t" rtlCol="false" tIns="0" lIns="0" bIns="0" rIns="0">
            <a:spAutoFit/>
          </a:bodyPr>
          <a:lstStyle/>
          <a:p>
            <a:pPr algn="ctr" marL="0" indent="0" lvl="0">
              <a:lnSpc>
                <a:spcPts val="6299"/>
              </a:lnSpc>
              <a:spcBef>
                <a:spcPct val="0"/>
              </a:spcBef>
            </a:pPr>
            <a:r>
              <a:rPr lang="en-US" sz="4500" strike="noStrike" u="none">
                <a:solidFill>
                  <a:srgbClr val="004AAD"/>
                </a:solidFill>
                <a:latin typeface="Poppins"/>
                <a:ea typeface="Poppins"/>
                <a:cs typeface="Poppins"/>
                <a:sym typeface="Poppins"/>
              </a:rPr>
              <a:t>Màn hình thêm thiết bị sức khỏe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4639394" y="1508715"/>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9842416" y="1508715"/>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6"/>
            <a:stretch>
              <a:fillRect l="0" t="0" r="0" b="0"/>
            </a:stretch>
          </a:blipFill>
        </p:spPr>
      </p:sp>
      <p:sp>
        <p:nvSpPr>
          <p:cNvPr name="TextBox 6" id="6"/>
          <p:cNvSpPr txBox="true"/>
          <p:nvPr/>
        </p:nvSpPr>
        <p:spPr>
          <a:xfrm rot="0">
            <a:off x="737235" y="301625"/>
            <a:ext cx="16775430" cy="649605"/>
          </a:xfrm>
          <a:prstGeom prst="rect">
            <a:avLst/>
          </a:prstGeom>
        </p:spPr>
        <p:txBody>
          <a:bodyPr anchor="t" rtlCol="false" tIns="0" lIns="0" bIns="0" rIns="0">
            <a:spAutoFit/>
          </a:bodyPr>
          <a:lstStyle/>
          <a:p>
            <a:pPr algn="ctr" marL="0" indent="0" lvl="0">
              <a:lnSpc>
                <a:spcPts val="4635"/>
              </a:lnSpc>
              <a:spcBef>
                <a:spcPct val="0"/>
              </a:spcBef>
            </a:pPr>
            <a:r>
              <a:rPr lang="en-US" sz="4500">
                <a:solidFill>
                  <a:srgbClr val="004AAD"/>
                </a:solidFill>
                <a:latin typeface="Poppins"/>
                <a:ea typeface="Poppins"/>
                <a:cs typeface="Poppins"/>
                <a:sym typeface="Poppins"/>
              </a:rPr>
              <a:t>Màn hình đồng bộ dữ liệu sức khỏe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722687" y="1874441"/>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7164526" y="1874441"/>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12759123" y="1874441"/>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7"/>
            <a:stretch>
              <a:fillRect l="0" t="0" r="0" b="0"/>
            </a:stretch>
          </a:blipFill>
        </p:spPr>
      </p:sp>
      <p:sp>
        <p:nvSpPr>
          <p:cNvPr name="TextBox 7" id="7"/>
          <p:cNvSpPr txBox="true"/>
          <p:nvPr/>
        </p:nvSpPr>
        <p:spPr>
          <a:xfrm rot="0">
            <a:off x="2900164" y="355600"/>
            <a:ext cx="12487671" cy="1230630"/>
          </a:xfrm>
          <a:prstGeom prst="rect">
            <a:avLst/>
          </a:prstGeom>
        </p:spPr>
        <p:txBody>
          <a:bodyPr anchor="t" rtlCol="false" tIns="0" lIns="0" bIns="0" rIns="0">
            <a:spAutoFit/>
          </a:bodyPr>
          <a:lstStyle/>
          <a:p>
            <a:pPr algn="ctr" marL="0" indent="0" lvl="0">
              <a:lnSpc>
                <a:spcPts val="4635"/>
              </a:lnSpc>
              <a:spcBef>
                <a:spcPct val="0"/>
              </a:spcBef>
            </a:pPr>
            <a:r>
              <a:rPr lang="en-US" sz="4500" strike="noStrike" u="none">
                <a:solidFill>
                  <a:srgbClr val="004AAD"/>
                </a:solidFill>
                <a:latin typeface="Poppins"/>
                <a:ea typeface="Poppins"/>
                <a:cs typeface="Poppins"/>
                <a:sym typeface="Poppins"/>
              </a:rPr>
              <a:t>Màn hình Danh sách &amp; xem chi tiết &amp; xóa lịch sử trò chuyện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4997969" y="1485857"/>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9261304" y="1485857"/>
            <a:ext cx="3803746" cy="8229600"/>
          </a:xfrm>
          <a:custGeom>
            <a:avLst/>
            <a:gdLst/>
            <a:ahLst/>
            <a:cxnLst/>
            <a:rect r="r" b="b" t="t" l="l"/>
            <a:pathLst>
              <a:path h="8229600" w="3803746">
                <a:moveTo>
                  <a:pt x="0" y="0"/>
                </a:moveTo>
                <a:lnTo>
                  <a:pt x="3803746" y="0"/>
                </a:lnTo>
                <a:lnTo>
                  <a:pt x="3803746"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13455554" y="1485857"/>
            <a:ext cx="3803746" cy="8229600"/>
          </a:xfrm>
          <a:custGeom>
            <a:avLst/>
            <a:gdLst/>
            <a:ahLst/>
            <a:cxnLst/>
            <a:rect r="r" b="b" t="t" l="l"/>
            <a:pathLst>
              <a:path h="8229600" w="3803746">
                <a:moveTo>
                  <a:pt x="0" y="0"/>
                </a:moveTo>
                <a:lnTo>
                  <a:pt x="3803746" y="0"/>
                </a:lnTo>
                <a:lnTo>
                  <a:pt x="3803746"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0">
            <a:off x="873236" y="1485857"/>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8"/>
            <a:stretch>
              <a:fillRect l="0" t="0" r="0" b="0"/>
            </a:stretch>
          </a:blipFill>
        </p:spPr>
      </p:sp>
      <p:sp>
        <p:nvSpPr>
          <p:cNvPr name="TextBox 8" id="8"/>
          <p:cNvSpPr txBox="true"/>
          <p:nvPr/>
        </p:nvSpPr>
        <p:spPr>
          <a:xfrm rot="0">
            <a:off x="2900164" y="355600"/>
            <a:ext cx="12487671" cy="649605"/>
          </a:xfrm>
          <a:prstGeom prst="rect">
            <a:avLst/>
          </a:prstGeom>
        </p:spPr>
        <p:txBody>
          <a:bodyPr anchor="t" rtlCol="false" tIns="0" lIns="0" bIns="0" rIns="0">
            <a:spAutoFit/>
          </a:bodyPr>
          <a:lstStyle/>
          <a:p>
            <a:pPr algn="ctr" marL="0" indent="0" lvl="0">
              <a:lnSpc>
                <a:spcPts val="4635"/>
              </a:lnSpc>
              <a:spcBef>
                <a:spcPct val="0"/>
              </a:spcBef>
            </a:pPr>
            <a:r>
              <a:rPr lang="en-US" sz="4500">
                <a:solidFill>
                  <a:srgbClr val="004AAD"/>
                </a:solidFill>
                <a:latin typeface="Poppins"/>
                <a:ea typeface="Poppins"/>
                <a:cs typeface="Poppins"/>
                <a:sym typeface="Poppins"/>
              </a:rPr>
              <a:t>Màn hình chat với AI</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2733879" y="1635848"/>
            <a:ext cx="3803746" cy="8229600"/>
          </a:xfrm>
          <a:custGeom>
            <a:avLst/>
            <a:gdLst/>
            <a:ahLst/>
            <a:cxnLst/>
            <a:rect r="r" b="b" t="t" l="l"/>
            <a:pathLst>
              <a:path h="8229600" w="3803746">
                <a:moveTo>
                  <a:pt x="0" y="0"/>
                </a:moveTo>
                <a:lnTo>
                  <a:pt x="3803746" y="0"/>
                </a:lnTo>
                <a:lnTo>
                  <a:pt x="3803746"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1750375" y="1635848"/>
            <a:ext cx="3803746" cy="8229600"/>
          </a:xfrm>
          <a:custGeom>
            <a:avLst/>
            <a:gdLst/>
            <a:ahLst/>
            <a:cxnLst/>
            <a:rect r="r" b="b" t="t" l="l"/>
            <a:pathLst>
              <a:path h="8229600" w="3803746">
                <a:moveTo>
                  <a:pt x="0" y="0"/>
                </a:moveTo>
                <a:lnTo>
                  <a:pt x="3803746" y="0"/>
                </a:lnTo>
                <a:lnTo>
                  <a:pt x="3803746"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7241779" y="1635848"/>
            <a:ext cx="3803746" cy="8229600"/>
          </a:xfrm>
          <a:custGeom>
            <a:avLst/>
            <a:gdLst/>
            <a:ahLst/>
            <a:cxnLst/>
            <a:rect r="r" b="b" t="t" l="l"/>
            <a:pathLst>
              <a:path h="8229600" w="3803746">
                <a:moveTo>
                  <a:pt x="0" y="0"/>
                </a:moveTo>
                <a:lnTo>
                  <a:pt x="3803746" y="0"/>
                </a:lnTo>
                <a:lnTo>
                  <a:pt x="3803746" y="8229600"/>
                </a:lnTo>
                <a:lnTo>
                  <a:pt x="0" y="8229600"/>
                </a:lnTo>
                <a:lnTo>
                  <a:pt x="0" y="0"/>
                </a:lnTo>
                <a:close/>
              </a:path>
            </a:pathLst>
          </a:custGeom>
          <a:blipFill>
            <a:blip r:embed="rId7"/>
            <a:stretch>
              <a:fillRect l="0" t="0" r="0" b="0"/>
            </a:stretch>
          </a:blipFill>
        </p:spPr>
      </p:sp>
      <p:sp>
        <p:nvSpPr>
          <p:cNvPr name="TextBox 7" id="7"/>
          <p:cNvSpPr txBox="true"/>
          <p:nvPr/>
        </p:nvSpPr>
        <p:spPr>
          <a:xfrm rot="0">
            <a:off x="2900164" y="355600"/>
            <a:ext cx="12487671" cy="649605"/>
          </a:xfrm>
          <a:prstGeom prst="rect">
            <a:avLst/>
          </a:prstGeom>
        </p:spPr>
        <p:txBody>
          <a:bodyPr anchor="t" rtlCol="false" tIns="0" lIns="0" bIns="0" rIns="0">
            <a:spAutoFit/>
          </a:bodyPr>
          <a:lstStyle/>
          <a:p>
            <a:pPr algn="ctr" marL="0" indent="0" lvl="0">
              <a:lnSpc>
                <a:spcPts val="4635"/>
              </a:lnSpc>
              <a:spcBef>
                <a:spcPct val="0"/>
              </a:spcBef>
            </a:pPr>
            <a:r>
              <a:rPr lang="en-US" sz="4500">
                <a:solidFill>
                  <a:srgbClr val="004AAD"/>
                </a:solidFill>
                <a:latin typeface="Poppins"/>
                <a:ea typeface="Poppins"/>
                <a:cs typeface="Poppins"/>
                <a:sym typeface="Poppins"/>
              </a:rPr>
              <a:t>Màn hình cảnh báo</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240905" y="1682552"/>
            <a:ext cx="3806190" cy="8229600"/>
          </a:xfrm>
          <a:custGeom>
            <a:avLst/>
            <a:gdLst/>
            <a:ahLst/>
            <a:cxnLst/>
            <a:rect r="r" b="b" t="t" l="l"/>
            <a:pathLst>
              <a:path h="8229600" w="3806190">
                <a:moveTo>
                  <a:pt x="0" y="0"/>
                </a:moveTo>
                <a:lnTo>
                  <a:pt x="3806190" y="0"/>
                </a:lnTo>
                <a:lnTo>
                  <a:pt x="3806190" y="8229600"/>
                </a:lnTo>
                <a:lnTo>
                  <a:pt x="0" y="8229600"/>
                </a:lnTo>
                <a:lnTo>
                  <a:pt x="0" y="0"/>
                </a:lnTo>
                <a:close/>
              </a:path>
            </a:pathLst>
          </a:custGeom>
          <a:blipFill>
            <a:blip r:embed="rId5"/>
            <a:stretch>
              <a:fillRect l="0" t="0" r="0" b="0"/>
            </a:stretch>
          </a:blipFill>
        </p:spPr>
      </p:sp>
      <p:sp>
        <p:nvSpPr>
          <p:cNvPr name="TextBox 5" id="5"/>
          <p:cNvSpPr txBox="true"/>
          <p:nvPr/>
        </p:nvSpPr>
        <p:spPr>
          <a:xfrm rot="0">
            <a:off x="2573238" y="679450"/>
            <a:ext cx="13141523" cy="649605"/>
          </a:xfrm>
          <a:prstGeom prst="rect">
            <a:avLst/>
          </a:prstGeom>
        </p:spPr>
        <p:txBody>
          <a:bodyPr anchor="t" rtlCol="false" tIns="0" lIns="0" bIns="0" rIns="0">
            <a:spAutoFit/>
          </a:bodyPr>
          <a:lstStyle/>
          <a:p>
            <a:pPr algn="ctr" marL="0" indent="0" lvl="0">
              <a:lnSpc>
                <a:spcPts val="4635"/>
              </a:lnSpc>
              <a:spcBef>
                <a:spcPct val="0"/>
              </a:spcBef>
            </a:pPr>
            <a:r>
              <a:rPr lang="en-US" sz="4500">
                <a:solidFill>
                  <a:srgbClr val="004AAD"/>
                </a:solidFill>
                <a:latin typeface="Poppins"/>
                <a:ea typeface="Poppins"/>
                <a:cs typeface="Poppins"/>
                <a:sym typeface="Poppins"/>
              </a:rPr>
              <a:t>Màn hình Danh sách chức năng Cài đặt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85602" y="2145164"/>
            <a:ext cx="3289825" cy="7113136"/>
          </a:xfrm>
          <a:custGeom>
            <a:avLst/>
            <a:gdLst/>
            <a:ahLst/>
            <a:cxnLst/>
            <a:rect r="r" b="b" t="t" l="l"/>
            <a:pathLst>
              <a:path h="7113136" w="3289825">
                <a:moveTo>
                  <a:pt x="0" y="0"/>
                </a:moveTo>
                <a:lnTo>
                  <a:pt x="3289826" y="0"/>
                </a:lnTo>
                <a:lnTo>
                  <a:pt x="3289826" y="7113136"/>
                </a:lnTo>
                <a:lnTo>
                  <a:pt x="0" y="7113136"/>
                </a:lnTo>
                <a:lnTo>
                  <a:pt x="0" y="0"/>
                </a:lnTo>
                <a:close/>
              </a:path>
            </a:pathLst>
          </a:custGeom>
          <a:blipFill>
            <a:blip r:embed="rId5"/>
            <a:stretch>
              <a:fillRect l="0" t="0" r="0" b="0"/>
            </a:stretch>
          </a:blipFill>
        </p:spPr>
      </p:sp>
      <p:sp>
        <p:nvSpPr>
          <p:cNvPr name="Freeform 5" id="5"/>
          <p:cNvSpPr/>
          <p:nvPr/>
        </p:nvSpPr>
        <p:spPr>
          <a:xfrm flipH="false" flipV="false" rot="0">
            <a:off x="3942996" y="2145164"/>
            <a:ext cx="3289825" cy="7113136"/>
          </a:xfrm>
          <a:custGeom>
            <a:avLst/>
            <a:gdLst/>
            <a:ahLst/>
            <a:cxnLst/>
            <a:rect r="r" b="b" t="t" l="l"/>
            <a:pathLst>
              <a:path h="7113136" w="3289825">
                <a:moveTo>
                  <a:pt x="0" y="0"/>
                </a:moveTo>
                <a:lnTo>
                  <a:pt x="3289826" y="0"/>
                </a:lnTo>
                <a:lnTo>
                  <a:pt x="3289826" y="7113136"/>
                </a:lnTo>
                <a:lnTo>
                  <a:pt x="0" y="7113136"/>
                </a:lnTo>
                <a:lnTo>
                  <a:pt x="0" y="0"/>
                </a:lnTo>
                <a:close/>
              </a:path>
            </a:pathLst>
          </a:custGeom>
          <a:blipFill>
            <a:blip r:embed="rId6"/>
            <a:stretch>
              <a:fillRect l="0" t="0" r="0" b="0"/>
            </a:stretch>
          </a:blipFill>
        </p:spPr>
      </p:sp>
      <p:sp>
        <p:nvSpPr>
          <p:cNvPr name="Freeform 6" id="6"/>
          <p:cNvSpPr/>
          <p:nvPr/>
        </p:nvSpPr>
        <p:spPr>
          <a:xfrm flipH="false" flipV="false" rot="0">
            <a:off x="7499522" y="2145164"/>
            <a:ext cx="3289825" cy="7113136"/>
          </a:xfrm>
          <a:custGeom>
            <a:avLst/>
            <a:gdLst/>
            <a:ahLst/>
            <a:cxnLst/>
            <a:rect r="r" b="b" t="t" l="l"/>
            <a:pathLst>
              <a:path h="7113136" w="3289825">
                <a:moveTo>
                  <a:pt x="0" y="0"/>
                </a:moveTo>
                <a:lnTo>
                  <a:pt x="3289825" y="0"/>
                </a:lnTo>
                <a:lnTo>
                  <a:pt x="3289825" y="7113136"/>
                </a:lnTo>
                <a:lnTo>
                  <a:pt x="0" y="7113136"/>
                </a:lnTo>
                <a:lnTo>
                  <a:pt x="0" y="0"/>
                </a:lnTo>
                <a:close/>
              </a:path>
            </a:pathLst>
          </a:custGeom>
          <a:blipFill>
            <a:blip r:embed="rId7"/>
            <a:stretch>
              <a:fillRect l="0" t="0" r="0" b="0"/>
            </a:stretch>
          </a:blipFill>
        </p:spPr>
      </p:sp>
      <p:sp>
        <p:nvSpPr>
          <p:cNvPr name="Freeform 7" id="7"/>
          <p:cNvSpPr/>
          <p:nvPr/>
        </p:nvSpPr>
        <p:spPr>
          <a:xfrm flipH="false" flipV="false" rot="0">
            <a:off x="11056047" y="2145164"/>
            <a:ext cx="3289825" cy="7113136"/>
          </a:xfrm>
          <a:custGeom>
            <a:avLst/>
            <a:gdLst/>
            <a:ahLst/>
            <a:cxnLst/>
            <a:rect r="r" b="b" t="t" l="l"/>
            <a:pathLst>
              <a:path h="7113136" w="3289825">
                <a:moveTo>
                  <a:pt x="0" y="0"/>
                </a:moveTo>
                <a:lnTo>
                  <a:pt x="3289825" y="0"/>
                </a:lnTo>
                <a:lnTo>
                  <a:pt x="3289825" y="7113136"/>
                </a:lnTo>
                <a:lnTo>
                  <a:pt x="0" y="7113136"/>
                </a:lnTo>
                <a:lnTo>
                  <a:pt x="0" y="0"/>
                </a:lnTo>
                <a:close/>
              </a:path>
            </a:pathLst>
          </a:custGeom>
          <a:blipFill>
            <a:blip r:embed="rId8"/>
            <a:stretch>
              <a:fillRect l="0" t="0" r="0" b="0"/>
            </a:stretch>
          </a:blipFill>
        </p:spPr>
      </p:sp>
      <p:sp>
        <p:nvSpPr>
          <p:cNvPr name="Freeform 8" id="8"/>
          <p:cNvSpPr/>
          <p:nvPr/>
        </p:nvSpPr>
        <p:spPr>
          <a:xfrm flipH="false" flipV="false" rot="0">
            <a:off x="14612572" y="2145164"/>
            <a:ext cx="3289825" cy="7113136"/>
          </a:xfrm>
          <a:custGeom>
            <a:avLst/>
            <a:gdLst/>
            <a:ahLst/>
            <a:cxnLst/>
            <a:rect r="r" b="b" t="t" l="l"/>
            <a:pathLst>
              <a:path h="7113136" w="3289825">
                <a:moveTo>
                  <a:pt x="0" y="0"/>
                </a:moveTo>
                <a:lnTo>
                  <a:pt x="3289826" y="0"/>
                </a:lnTo>
                <a:lnTo>
                  <a:pt x="3289826" y="7113136"/>
                </a:lnTo>
                <a:lnTo>
                  <a:pt x="0" y="7113136"/>
                </a:lnTo>
                <a:lnTo>
                  <a:pt x="0" y="0"/>
                </a:lnTo>
                <a:close/>
              </a:path>
            </a:pathLst>
          </a:custGeom>
          <a:blipFill>
            <a:blip r:embed="rId9"/>
            <a:stretch>
              <a:fillRect l="0" t="0" r="0" b="0"/>
            </a:stretch>
          </a:blipFill>
        </p:spPr>
      </p:sp>
      <p:sp>
        <p:nvSpPr>
          <p:cNvPr name="TextBox 9" id="9"/>
          <p:cNvSpPr txBox="true"/>
          <p:nvPr/>
        </p:nvSpPr>
        <p:spPr>
          <a:xfrm rot="0">
            <a:off x="2900164" y="679450"/>
            <a:ext cx="12487671" cy="649605"/>
          </a:xfrm>
          <a:prstGeom prst="rect">
            <a:avLst/>
          </a:prstGeom>
        </p:spPr>
        <p:txBody>
          <a:bodyPr anchor="t" rtlCol="false" tIns="0" lIns="0" bIns="0" rIns="0">
            <a:spAutoFit/>
          </a:bodyPr>
          <a:lstStyle/>
          <a:p>
            <a:pPr algn="ctr" marL="0" indent="0" lvl="0">
              <a:lnSpc>
                <a:spcPts val="4635"/>
              </a:lnSpc>
              <a:spcBef>
                <a:spcPct val="0"/>
              </a:spcBef>
            </a:pPr>
            <a:r>
              <a:rPr lang="en-US" sz="4500">
                <a:solidFill>
                  <a:srgbClr val="004AAD"/>
                </a:solidFill>
                <a:latin typeface="Poppins"/>
                <a:ea typeface="Poppins"/>
                <a:cs typeface="Poppins"/>
                <a:sym typeface="Poppins"/>
              </a:rPr>
              <a:t>Màn hình các chức năng cài đặt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1590745" y="2722946"/>
            <a:ext cx="6389187" cy="7864008"/>
            <a:chOff x="0" y="0"/>
            <a:chExt cx="1307786" cy="1609663"/>
          </a:xfrm>
        </p:grpSpPr>
        <p:sp>
          <p:nvSpPr>
            <p:cNvPr name="Freeform 4" id="4"/>
            <p:cNvSpPr/>
            <p:nvPr/>
          </p:nvSpPr>
          <p:spPr>
            <a:xfrm flipH="false" flipV="false" rot="0">
              <a:off x="0" y="0"/>
              <a:ext cx="1307786" cy="1609663"/>
            </a:xfrm>
            <a:custGeom>
              <a:avLst/>
              <a:gdLst/>
              <a:ahLst/>
              <a:cxnLst/>
              <a:rect r="r" b="b" t="t" l="l"/>
              <a:pathLst>
                <a:path h="1609663" w="1307786">
                  <a:moveTo>
                    <a:pt x="27870" y="0"/>
                  </a:moveTo>
                  <a:lnTo>
                    <a:pt x="1279916" y="0"/>
                  </a:lnTo>
                  <a:cubicBezTo>
                    <a:pt x="1295308" y="0"/>
                    <a:pt x="1307786" y="12478"/>
                    <a:pt x="1307786" y="27870"/>
                  </a:cubicBezTo>
                  <a:lnTo>
                    <a:pt x="1307786" y="1581793"/>
                  </a:lnTo>
                  <a:cubicBezTo>
                    <a:pt x="1307786" y="1589185"/>
                    <a:pt x="1304849" y="1596273"/>
                    <a:pt x="1299623" y="1601500"/>
                  </a:cubicBezTo>
                  <a:cubicBezTo>
                    <a:pt x="1294396" y="1606727"/>
                    <a:pt x="1287307" y="1609663"/>
                    <a:pt x="1279916" y="1609663"/>
                  </a:cubicBezTo>
                  <a:lnTo>
                    <a:pt x="27870" y="1609663"/>
                  </a:lnTo>
                  <a:cubicBezTo>
                    <a:pt x="20478" y="1609663"/>
                    <a:pt x="13389" y="1606727"/>
                    <a:pt x="8163" y="1601500"/>
                  </a:cubicBezTo>
                  <a:cubicBezTo>
                    <a:pt x="2936" y="1596273"/>
                    <a:pt x="0" y="1589185"/>
                    <a:pt x="0" y="1581793"/>
                  </a:cubicBezTo>
                  <a:lnTo>
                    <a:pt x="0" y="27870"/>
                  </a:lnTo>
                  <a:cubicBezTo>
                    <a:pt x="0" y="20478"/>
                    <a:pt x="2936" y="13389"/>
                    <a:pt x="8163" y="8163"/>
                  </a:cubicBezTo>
                  <a:cubicBezTo>
                    <a:pt x="13389" y="2936"/>
                    <a:pt x="20478" y="0"/>
                    <a:pt x="27870" y="0"/>
                  </a:cubicBezTo>
                  <a:close/>
                </a:path>
              </a:pathLst>
            </a:custGeom>
            <a:blipFill>
              <a:blip r:embed="rId3"/>
              <a:stretch>
                <a:fillRect l="-68679" t="0" r="-50134" b="0"/>
              </a:stretch>
            </a:blipFill>
          </p:spPr>
        </p:sp>
      </p:grpSp>
      <p:sp>
        <p:nvSpPr>
          <p:cNvPr name="Freeform 5" id="5"/>
          <p:cNvSpPr/>
          <p:nvPr/>
        </p:nvSpPr>
        <p:spPr>
          <a:xfrm flipH="false" flipV="false" rot="0">
            <a:off x="-1351955" y="-1177658"/>
            <a:ext cx="8755872" cy="5794796"/>
          </a:xfrm>
          <a:custGeom>
            <a:avLst/>
            <a:gdLst/>
            <a:ahLst/>
            <a:cxnLst/>
            <a:rect r="r" b="b" t="t" l="l"/>
            <a:pathLst>
              <a:path h="5794796" w="8755872">
                <a:moveTo>
                  <a:pt x="0" y="0"/>
                </a:moveTo>
                <a:lnTo>
                  <a:pt x="8755873" y="0"/>
                </a:lnTo>
                <a:lnTo>
                  <a:pt x="8755873" y="5794795"/>
                </a:lnTo>
                <a:lnTo>
                  <a:pt x="0" y="5794795"/>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6" id="6"/>
          <p:cNvGrpSpPr/>
          <p:nvPr/>
        </p:nvGrpSpPr>
        <p:grpSpPr>
          <a:xfrm rot="0">
            <a:off x="2732295" y="538946"/>
            <a:ext cx="12780916" cy="1042491"/>
            <a:chOff x="0" y="0"/>
            <a:chExt cx="17041222" cy="1389988"/>
          </a:xfrm>
        </p:grpSpPr>
        <p:grpSp>
          <p:nvGrpSpPr>
            <p:cNvPr name="Group 7" id="7"/>
            <p:cNvGrpSpPr/>
            <p:nvPr/>
          </p:nvGrpSpPr>
          <p:grpSpPr>
            <a:xfrm rot="0">
              <a:off x="0" y="0"/>
              <a:ext cx="17041222" cy="1389988"/>
              <a:chOff x="0" y="0"/>
              <a:chExt cx="3366167" cy="274566"/>
            </a:xfrm>
          </p:grpSpPr>
          <p:sp>
            <p:nvSpPr>
              <p:cNvPr name="Freeform 8" id="8"/>
              <p:cNvSpPr/>
              <p:nvPr/>
            </p:nvSpPr>
            <p:spPr>
              <a:xfrm flipH="false" flipV="false" rot="0">
                <a:off x="0" y="0"/>
                <a:ext cx="3366167" cy="274566"/>
              </a:xfrm>
              <a:custGeom>
                <a:avLst/>
                <a:gdLst/>
                <a:ahLst/>
                <a:cxnLst/>
                <a:rect r="r" b="b" t="t" l="l"/>
                <a:pathLst>
                  <a:path h="274566" w="3366167">
                    <a:moveTo>
                      <a:pt x="30893" y="0"/>
                    </a:moveTo>
                    <a:lnTo>
                      <a:pt x="3335275" y="0"/>
                    </a:lnTo>
                    <a:cubicBezTo>
                      <a:pt x="3352336" y="0"/>
                      <a:pt x="3366167" y="13831"/>
                      <a:pt x="3366167" y="30893"/>
                    </a:cubicBezTo>
                    <a:lnTo>
                      <a:pt x="3366167" y="243673"/>
                    </a:lnTo>
                    <a:cubicBezTo>
                      <a:pt x="3366167" y="260734"/>
                      <a:pt x="3352336" y="274566"/>
                      <a:pt x="3335275" y="274566"/>
                    </a:cubicBezTo>
                    <a:lnTo>
                      <a:pt x="30893" y="274566"/>
                    </a:lnTo>
                    <a:cubicBezTo>
                      <a:pt x="13831" y="274566"/>
                      <a:pt x="0" y="260734"/>
                      <a:pt x="0" y="243673"/>
                    </a:cubicBezTo>
                    <a:lnTo>
                      <a:pt x="0" y="30893"/>
                    </a:lnTo>
                    <a:cubicBezTo>
                      <a:pt x="0" y="13831"/>
                      <a:pt x="13831" y="0"/>
                      <a:pt x="30893" y="0"/>
                    </a:cubicBezTo>
                    <a:close/>
                  </a:path>
                </a:pathLst>
              </a:custGeom>
              <a:gradFill rotWithShape="true">
                <a:gsLst>
                  <a:gs pos="0">
                    <a:srgbClr val="F8B7E4">
                      <a:alpha val="29000"/>
                    </a:srgbClr>
                  </a:gs>
                  <a:gs pos="100000">
                    <a:srgbClr val="70659C">
                      <a:alpha val="29000"/>
                    </a:srgbClr>
                  </a:gs>
                </a:gsLst>
                <a:lin ang="0"/>
              </a:gradFill>
            </p:spPr>
          </p:sp>
          <p:sp>
            <p:nvSpPr>
              <p:cNvPr name="TextBox 9" id="9"/>
              <p:cNvSpPr txBox="true"/>
              <p:nvPr/>
            </p:nvSpPr>
            <p:spPr>
              <a:xfrm>
                <a:off x="0" y="-57150"/>
                <a:ext cx="3366167" cy="331716"/>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442708" y="292262"/>
              <a:ext cx="2354189" cy="688625"/>
              <a:chOff x="0" y="0"/>
              <a:chExt cx="465025" cy="136025"/>
            </a:xfrm>
          </p:grpSpPr>
          <p:sp>
            <p:nvSpPr>
              <p:cNvPr name="Freeform 11" id="11"/>
              <p:cNvSpPr/>
              <p:nvPr/>
            </p:nvSpPr>
            <p:spPr>
              <a:xfrm flipH="false" flipV="false" rot="0">
                <a:off x="0" y="0"/>
                <a:ext cx="465025" cy="136025"/>
              </a:xfrm>
              <a:custGeom>
                <a:avLst/>
                <a:gdLst/>
                <a:ahLst/>
                <a:cxnLst/>
                <a:rect r="r" b="b" t="t" l="l"/>
                <a:pathLst>
                  <a:path h="136025" w="465025">
                    <a:moveTo>
                      <a:pt x="68012" y="0"/>
                    </a:moveTo>
                    <a:lnTo>
                      <a:pt x="397013" y="0"/>
                    </a:lnTo>
                    <a:cubicBezTo>
                      <a:pt x="415051" y="0"/>
                      <a:pt x="432350" y="7166"/>
                      <a:pt x="445105" y="19920"/>
                    </a:cubicBezTo>
                    <a:cubicBezTo>
                      <a:pt x="457859" y="32675"/>
                      <a:pt x="465025" y="49974"/>
                      <a:pt x="465025" y="68012"/>
                    </a:cubicBezTo>
                    <a:lnTo>
                      <a:pt x="465025" y="68012"/>
                    </a:lnTo>
                    <a:cubicBezTo>
                      <a:pt x="465025" y="86050"/>
                      <a:pt x="457859" y="103350"/>
                      <a:pt x="445105" y="116104"/>
                    </a:cubicBezTo>
                    <a:cubicBezTo>
                      <a:pt x="432350" y="128859"/>
                      <a:pt x="415051" y="136025"/>
                      <a:pt x="397013" y="136025"/>
                    </a:cubicBezTo>
                    <a:lnTo>
                      <a:pt x="68012" y="136025"/>
                    </a:lnTo>
                    <a:cubicBezTo>
                      <a:pt x="49974" y="136025"/>
                      <a:pt x="32675" y="128859"/>
                      <a:pt x="19920" y="116104"/>
                    </a:cubicBezTo>
                    <a:cubicBezTo>
                      <a:pt x="7166" y="103350"/>
                      <a:pt x="0" y="86050"/>
                      <a:pt x="0" y="68012"/>
                    </a:cubicBezTo>
                    <a:lnTo>
                      <a:pt x="0" y="68012"/>
                    </a:lnTo>
                    <a:cubicBezTo>
                      <a:pt x="0" y="49974"/>
                      <a:pt x="7166" y="32675"/>
                      <a:pt x="19920" y="19920"/>
                    </a:cubicBezTo>
                    <a:cubicBezTo>
                      <a:pt x="32675" y="7166"/>
                      <a:pt x="49974" y="0"/>
                      <a:pt x="68012" y="0"/>
                    </a:cubicBezTo>
                    <a:close/>
                  </a:path>
                </a:pathLst>
              </a:custGeom>
              <a:solidFill>
                <a:srgbClr val="FFFFFF"/>
              </a:solidFill>
            </p:spPr>
          </p:sp>
          <p:sp>
            <p:nvSpPr>
              <p:cNvPr name="TextBox 12" id="12"/>
              <p:cNvSpPr txBox="true"/>
              <p:nvPr/>
            </p:nvSpPr>
            <p:spPr>
              <a:xfrm>
                <a:off x="0" y="-57150"/>
                <a:ext cx="465025" cy="19317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14671" y="353142"/>
              <a:ext cx="2009857" cy="544195"/>
            </a:xfrm>
            <a:prstGeom prst="rect">
              <a:avLst/>
            </a:prstGeom>
          </p:spPr>
          <p:txBody>
            <a:bodyPr anchor="t" rtlCol="false" tIns="0" lIns="0" bIns="0" rIns="0">
              <a:spAutoFit/>
            </a:bodyPr>
            <a:lstStyle/>
            <a:p>
              <a:pPr algn="ctr">
                <a:lnSpc>
                  <a:spcPts val="3359"/>
                </a:lnSpc>
              </a:pPr>
              <a:r>
                <a:rPr lang="en-US" sz="2399" b="true">
                  <a:solidFill>
                    <a:srgbClr val="004AAD"/>
                  </a:solidFill>
                  <a:latin typeface="Poppins Bold"/>
                  <a:ea typeface="Poppins Bold"/>
                  <a:cs typeface="Poppins Bold"/>
                  <a:sym typeface="Poppins Bold"/>
                </a:rPr>
                <a:t>Giới thiệu</a:t>
              </a:r>
            </a:p>
          </p:txBody>
        </p:sp>
        <p:sp>
          <p:nvSpPr>
            <p:cNvPr name="TextBox 14" id="14"/>
            <p:cNvSpPr txBox="true"/>
            <p:nvPr/>
          </p:nvSpPr>
          <p:spPr>
            <a:xfrm rot="0">
              <a:off x="344739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Use case</a:t>
              </a:r>
            </a:p>
          </p:txBody>
        </p:sp>
        <p:sp>
          <p:nvSpPr>
            <p:cNvPr name="TextBox 15" id="15"/>
            <p:cNvSpPr txBox="true"/>
            <p:nvPr/>
          </p:nvSpPr>
          <p:spPr>
            <a:xfrm rot="0">
              <a:off x="6219655"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Workflow</a:t>
              </a:r>
            </a:p>
          </p:txBody>
        </p:sp>
        <p:sp>
          <p:nvSpPr>
            <p:cNvPr name="TextBox 16" id="16"/>
            <p:cNvSpPr txBox="true"/>
            <p:nvPr/>
          </p:nvSpPr>
          <p:spPr>
            <a:xfrm rot="0">
              <a:off x="8991918"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ERD</a:t>
              </a:r>
            </a:p>
          </p:txBody>
        </p:sp>
        <p:sp>
          <p:nvSpPr>
            <p:cNvPr name="TextBox 17" id="17"/>
            <p:cNvSpPr txBox="true"/>
            <p:nvPr/>
          </p:nvSpPr>
          <p:spPr>
            <a:xfrm rot="0">
              <a:off x="1176418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Figma</a:t>
              </a:r>
            </a:p>
          </p:txBody>
        </p:sp>
        <p:sp>
          <p:nvSpPr>
            <p:cNvPr name="TextBox 18" id="18"/>
            <p:cNvSpPr txBox="true"/>
            <p:nvPr/>
          </p:nvSpPr>
          <p:spPr>
            <a:xfrm rot="0">
              <a:off x="14536445"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Kết luận</a:t>
              </a:r>
            </a:p>
          </p:txBody>
        </p:sp>
      </p:grpSp>
      <p:sp>
        <p:nvSpPr>
          <p:cNvPr name="TextBox 19" id="19"/>
          <p:cNvSpPr txBox="true"/>
          <p:nvPr/>
        </p:nvSpPr>
        <p:spPr>
          <a:xfrm rot="0">
            <a:off x="704117" y="3569969"/>
            <a:ext cx="8962341" cy="5612131"/>
          </a:xfrm>
          <a:prstGeom prst="rect">
            <a:avLst/>
          </a:prstGeom>
        </p:spPr>
        <p:txBody>
          <a:bodyPr anchor="t" rtlCol="false" tIns="0" lIns="0" bIns="0" rIns="0">
            <a:spAutoFit/>
          </a:bodyPr>
          <a:lstStyle/>
          <a:p>
            <a:pPr algn="just" marL="669288" indent="-334644" lvl="1">
              <a:lnSpc>
                <a:spcPts val="5579"/>
              </a:lnSpc>
              <a:buFont typeface="Arial"/>
              <a:buChar char="•"/>
            </a:pPr>
            <a:r>
              <a:rPr lang="en-US" sz="3099">
                <a:solidFill>
                  <a:srgbClr val="004AAD"/>
                </a:solidFill>
                <a:latin typeface="Poppins"/>
                <a:ea typeface="Poppins"/>
                <a:cs typeface="Poppins"/>
                <a:sym typeface="Poppins"/>
              </a:rPr>
              <a:t>Elderly Care Digital Human System là giải pháp công nghệ tập trung vào lĩnh vực sức khỏe người cao tuổi. </a:t>
            </a:r>
          </a:p>
          <a:p>
            <a:pPr algn="just" marL="669288" indent="-334644" lvl="1">
              <a:lnSpc>
                <a:spcPts val="5579"/>
              </a:lnSpc>
              <a:buFont typeface="Arial"/>
              <a:buChar char="•"/>
            </a:pPr>
            <a:r>
              <a:rPr lang="en-US" sz="3099">
                <a:solidFill>
                  <a:srgbClr val="004AAD"/>
                </a:solidFill>
                <a:latin typeface="Poppins"/>
                <a:ea typeface="Poppins"/>
                <a:cs typeface="Poppins"/>
                <a:sym typeface="Poppins"/>
              </a:rPr>
              <a:t>Sự kết hợp giữa việc quản lý, theo dõi chỉ số sức khỏe với công nghệ Digital Human, đóng vai trò vừa theo dõi sát sao các chỉ số sức khỏe, vừa như một người bạn đồng hành tinh thần cho người cao tuổi.</a:t>
            </a:r>
          </a:p>
        </p:txBody>
      </p:sp>
      <p:sp>
        <p:nvSpPr>
          <p:cNvPr name="TextBox 20" id="20"/>
          <p:cNvSpPr txBox="true"/>
          <p:nvPr/>
        </p:nvSpPr>
        <p:spPr>
          <a:xfrm rot="0">
            <a:off x="1370701" y="2383221"/>
            <a:ext cx="3141563" cy="717549"/>
          </a:xfrm>
          <a:prstGeom prst="rect">
            <a:avLst/>
          </a:prstGeom>
        </p:spPr>
        <p:txBody>
          <a:bodyPr anchor="t" rtlCol="false" tIns="0" lIns="0" bIns="0" rIns="0">
            <a:spAutoFit/>
          </a:bodyPr>
          <a:lstStyle/>
          <a:p>
            <a:pPr algn="ctr">
              <a:lnSpc>
                <a:spcPts val="5149"/>
              </a:lnSpc>
            </a:pPr>
            <a:r>
              <a:rPr lang="en-US" sz="4999" b="true">
                <a:solidFill>
                  <a:srgbClr val="004AAD"/>
                </a:solidFill>
                <a:latin typeface="Poppins Bold"/>
                <a:ea typeface="Poppins Bold"/>
                <a:cs typeface="Poppins Bold"/>
                <a:sym typeface="Poppins Bold"/>
              </a:rPr>
              <a:t>Giới thiệu</a:t>
            </a:r>
          </a:p>
        </p:txBody>
      </p:sp>
      <p:sp>
        <p:nvSpPr>
          <p:cNvPr name="Freeform 21" id="21"/>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0800000">
            <a:off x="0" y="0"/>
            <a:ext cx="8624345" cy="8624345"/>
          </a:xfrm>
          <a:custGeom>
            <a:avLst/>
            <a:gdLst/>
            <a:ahLst/>
            <a:cxnLst/>
            <a:rect r="r" b="b" t="t" l="l"/>
            <a:pathLst>
              <a:path h="8624345" w="8624345">
                <a:moveTo>
                  <a:pt x="0" y="0"/>
                </a:moveTo>
                <a:lnTo>
                  <a:pt x="8624345" y="0"/>
                </a:lnTo>
                <a:lnTo>
                  <a:pt x="8624345" y="8624345"/>
                </a:lnTo>
                <a:lnTo>
                  <a:pt x="0" y="8624345"/>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4575291" y="4201052"/>
            <a:ext cx="9137417" cy="2201546"/>
          </a:xfrm>
          <a:prstGeom prst="rect">
            <a:avLst/>
          </a:prstGeom>
        </p:spPr>
        <p:txBody>
          <a:bodyPr anchor="t" rtlCol="false" tIns="0" lIns="0" bIns="0" rIns="0">
            <a:spAutoFit/>
          </a:bodyPr>
          <a:lstStyle/>
          <a:p>
            <a:pPr algn="ctr" marL="0" indent="0" lvl="0">
              <a:lnSpc>
                <a:spcPts val="8240"/>
              </a:lnSpc>
              <a:spcBef>
                <a:spcPct val="0"/>
              </a:spcBef>
            </a:pPr>
            <a:r>
              <a:rPr lang="en-US" b="true" sz="8000">
                <a:solidFill>
                  <a:srgbClr val="004AAD"/>
                </a:solidFill>
                <a:latin typeface="Poppins Bold"/>
                <a:ea typeface="Poppins Bold"/>
                <a:cs typeface="Poppins Bold"/>
                <a:sym typeface="Poppins Bold"/>
              </a:rPr>
              <a:t>Kết luận &amp; hướng phát triển</a:t>
            </a:r>
          </a:p>
        </p:txBody>
      </p:sp>
      <p:sp>
        <p:nvSpPr>
          <p:cNvPr name="Freeform 5" id="5"/>
          <p:cNvSpPr/>
          <p:nvPr/>
        </p:nvSpPr>
        <p:spPr>
          <a:xfrm flipH="false" flipV="false" rot="0">
            <a:off x="9663655" y="1662655"/>
            <a:ext cx="8624345" cy="8624345"/>
          </a:xfrm>
          <a:custGeom>
            <a:avLst/>
            <a:gdLst/>
            <a:ahLst/>
            <a:cxnLst/>
            <a:rect r="r" b="b" t="t" l="l"/>
            <a:pathLst>
              <a:path h="8624345" w="8624345">
                <a:moveTo>
                  <a:pt x="0" y="0"/>
                </a:moveTo>
                <a:lnTo>
                  <a:pt x="8624345" y="0"/>
                </a:lnTo>
                <a:lnTo>
                  <a:pt x="8624345" y="8624345"/>
                </a:lnTo>
                <a:lnTo>
                  <a:pt x="0" y="862434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true" flipV="false" rot="0">
            <a:off x="14006337" y="4383088"/>
            <a:ext cx="3635400" cy="7540410"/>
          </a:xfrm>
          <a:custGeom>
            <a:avLst/>
            <a:gdLst/>
            <a:ahLst/>
            <a:cxnLst/>
            <a:rect r="r" b="b" t="t" l="l"/>
            <a:pathLst>
              <a:path h="7540410" w="3635400">
                <a:moveTo>
                  <a:pt x="3635399" y="0"/>
                </a:moveTo>
                <a:lnTo>
                  <a:pt x="0" y="0"/>
                </a:lnTo>
                <a:lnTo>
                  <a:pt x="0" y="7540410"/>
                </a:lnTo>
                <a:lnTo>
                  <a:pt x="3635399" y="7540410"/>
                </a:lnTo>
                <a:lnTo>
                  <a:pt x="3635399" y="0"/>
                </a:lnTo>
                <a:close/>
              </a:path>
            </a:pathLst>
          </a:custGeom>
          <a:blipFill>
            <a:blip r:embed="rId5"/>
            <a:stretch>
              <a:fillRect l="0" t="0" r="0" b="0"/>
            </a:stretch>
          </a:blipFill>
        </p:spPr>
      </p:sp>
      <p:grpSp>
        <p:nvGrpSpPr>
          <p:cNvPr name="Group 7" id="7"/>
          <p:cNvGrpSpPr/>
          <p:nvPr/>
        </p:nvGrpSpPr>
        <p:grpSpPr>
          <a:xfrm rot="0">
            <a:off x="2732295" y="538946"/>
            <a:ext cx="12780916" cy="1065324"/>
            <a:chOff x="0" y="0"/>
            <a:chExt cx="17041222" cy="1420432"/>
          </a:xfrm>
        </p:grpSpPr>
        <p:grpSp>
          <p:nvGrpSpPr>
            <p:cNvPr name="Group 8" id="8"/>
            <p:cNvGrpSpPr/>
            <p:nvPr/>
          </p:nvGrpSpPr>
          <p:grpSpPr>
            <a:xfrm rot="0">
              <a:off x="0" y="0"/>
              <a:ext cx="17041222" cy="1420432"/>
              <a:chOff x="0" y="0"/>
              <a:chExt cx="3366167" cy="280579"/>
            </a:xfrm>
          </p:grpSpPr>
          <p:sp>
            <p:nvSpPr>
              <p:cNvPr name="Freeform 9" id="9"/>
              <p:cNvSpPr/>
              <p:nvPr/>
            </p:nvSpPr>
            <p:spPr>
              <a:xfrm flipH="false" flipV="false" rot="0">
                <a:off x="0" y="0"/>
                <a:ext cx="3366167" cy="280579"/>
              </a:xfrm>
              <a:custGeom>
                <a:avLst/>
                <a:gdLst/>
                <a:ahLst/>
                <a:cxnLst/>
                <a:rect r="r" b="b" t="t" l="l"/>
                <a:pathLst>
                  <a:path h="280579" w="3366167">
                    <a:moveTo>
                      <a:pt x="30893" y="0"/>
                    </a:moveTo>
                    <a:lnTo>
                      <a:pt x="3335275" y="0"/>
                    </a:lnTo>
                    <a:cubicBezTo>
                      <a:pt x="3352336" y="0"/>
                      <a:pt x="3366167" y="13831"/>
                      <a:pt x="3366167" y="30893"/>
                    </a:cubicBezTo>
                    <a:lnTo>
                      <a:pt x="3366167" y="249686"/>
                    </a:lnTo>
                    <a:cubicBezTo>
                      <a:pt x="3366167" y="266748"/>
                      <a:pt x="3352336" y="280579"/>
                      <a:pt x="3335275" y="280579"/>
                    </a:cubicBezTo>
                    <a:lnTo>
                      <a:pt x="30893" y="280579"/>
                    </a:lnTo>
                    <a:cubicBezTo>
                      <a:pt x="13831" y="280579"/>
                      <a:pt x="0" y="266748"/>
                      <a:pt x="0" y="249686"/>
                    </a:cubicBezTo>
                    <a:lnTo>
                      <a:pt x="0" y="30893"/>
                    </a:lnTo>
                    <a:cubicBezTo>
                      <a:pt x="0" y="13831"/>
                      <a:pt x="13831" y="0"/>
                      <a:pt x="30893" y="0"/>
                    </a:cubicBezTo>
                    <a:close/>
                  </a:path>
                </a:pathLst>
              </a:custGeom>
              <a:gradFill rotWithShape="true">
                <a:gsLst>
                  <a:gs pos="0">
                    <a:srgbClr val="F8B7E4">
                      <a:alpha val="29000"/>
                    </a:srgbClr>
                  </a:gs>
                  <a:gs pos="100000">
                    <a:srgbClr val="70659C">
                      <a:alpha val="29000"/>
                    </a:srgbClr>
                  </a:gs>
                </a:gsLst>
                <a:lin ang="0"/>
              </a:gradFill>
            </p:spPr>
          </p:sp>
          <p:sp>
            <p:nvSpPr>
              <p:cNvPr name="TextBox 10" id="10"/>
              <p:cNvSpPr txBox="true"/>
              <p:nvPr/>
            </p:nvSpPr>
            <p:spPr>
              <a:xfrm>
                <a:off x="0" y="-57150"/>
                <a:ext cx="3366167" cy="337729"/>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4201051" y="314265"/>
              <a:ext cx="2354189" cy="688625"/>
              <a:chOff x="0" y="0"/>
              <a:chExt cx="465025" cy="136025"/>
            </a:xfrm>
          </p:grpSpPr>
          <p:sp>
            <p:nvSpPr>
              <p:cNvPr name="Freeform 12" id="12"/>
              <p:cNvSpPr/>
              <p:nvPr/>
            </p:nvSpPr>
            <p:spPr>
              <a:xfrm flipH="false" flipV="false" rot="0">
                <a:off x="0" y="0"/>
                <a:ext cx="465025" cy="136025"/>
              </a:xfrm>
              <a:custGeom>
                <a:avLst/>
                <a:gdLst/>
                <a:ahLst/>
                <a:cxnLst/>
                <a:rect r="r" b="b" t="t" l="l"/>
                <a:pathLst>
                  <a:path h="136025" w="465025">
                    <a:moveTo>
                      <a:pt x="68012" y="0"/>
                    </a:moveTo>
                    <a:lnTo>
                      <a:pt x="397013" y="0"/>
                    </a:lnTo>
                    <a:cubicBezTo>
                      <a:pt x="415051" y="0"/>
                      <a:pt x="432350" y="7166"/>
                      <a:pt x="445105" y="19920"/>
                    </a:cubicBezTo>
                    <a:cubicBezTo>
                      <a:pt x="457859" y="32675"/>
                      <a:pt x="465025" y="49974"/>
                      <a:pt x="465025" y="68012"/>
                    </a:cubicBezTo>
                    <a:lnTo>
                      <a:pt x="465025" y="68012"/>
                    </a:lnTo>
                    <a:cubicBezTo>
                      <a:pt x="465025" y="86050"/>
                      <a:pt x="457859" y="103350"/>
                      <a:pt x="445105" y="116104"/>
                    </a:cubicBezTo>
                    <a:cubicBezTo>
                      <a:pt x="432350" y="128859"/>
                      <a:pt x="415051" y="136025"/>
                      <a:pt x="397013" y="136025"/>
                    </a:cubicBezTo>
                    <a:lnTo>
                      <a:pt x="68012" y="136025"/>
                    </a:lnTo>
                    <a:cubicBezTo>
                      <a:pt x="49974" y="136025"/>
                      <a:pt x="32675" y="128859"/>
                      <a:pt x="19920" y="116104"/>
                    </a:cubicBezTo>
                    <a:cubicBezTo>
                      <a:pt x="7166" y="103350"/>
                      <a:pt x="0" y="86050"/>
                      <a:pt x="0" y="68012"/>
                    </a:cubicBezTo>
                    <a:lnTo>
                      <a:pt x="0" y="68012"/>
                    </a:lnTo>
                    <a:cubicBezTo>
                      <a:pt x="0" y="49974"/>
                      <a:pt x="7166" y="32675"/>
                      <a:pt x="19920" y="19920"/>
                    </a:cubicBezTo>
                    <a:cubicBezTo>
                      <a:pt x="32675" y="7166"/>
                      <a:pt x="49974" y="0"/>
                      <a:pt x="68012" y="0"/>
                    </a:cubicBezTo>
                    <a:close/>
                  </a:path>
                </a:pathLst>
              </a:custGeom>
              <a:solidFill>
                <a:srgbClr val="FFFFFF"/>
              </a:solidFill>
            </p:spPr>
          </p:sp>
          <p:sp>
            <p:nvSpPr>
              <p:cNvPr name="TextBox 13" id="13"/>
              <p:cNvSpPr txBox="true"/>
              <p:nvPr/>
            </p:nvSpPr>
            <p:spPr>
              <a:xfrm>
                <a:off x="0" y="-57150"/>
                <a:ext cx="465025" cy="19317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14671" y="353142"/>
              <a:ext cx="2009857" cy="544195"/>
            </a:xfrm>
            <a:prstGeom prst="rect">
              <a:avLst/>
            </a:prstGeom>
          </p:spPr>
          <p:txBody>
            <a:bodyPr anchor="t" rtlCol="false" tIns="0" lIns="0" bIns="0" rIns="0">
              <a:spAutoFit/>
            </a:bodyPr>
            <a:lstStyle/>
            <a:p>
              <a:pPr algn="ctr">
                <a:lnSpc>
                  <a:spcPts val="3359"/>
                </a:lnSpc>
              </a:pPr>
              <a:r>
                <a:rPr lang="en-US" sz="2399">
                  <a:solidFill>
                    <a:srgbClr val="004AAD"/>
                  </a:solidFill>
                  <a:latin typeface="Poppins"/>
                  <a:ea typeface="Poppins"/>
                  <a:cs typeface="Poppins"/>
                  <a:sym typeface="Poppins"/>
                </a:rPr>
                <a:t>Giới thiệu</a:t>
              </a:r>
            </a:p>
          </p:txBody>
        </p:sp>
        <p:sp>
          <p:nvSpPr>
            <p:cNvPr name="TextBox 15" id="15"/>
            <p:cNvSpPr txBox="true"/>
            <p:nvPr/>
          </p:nvSpPr>
          <p:spPr>
            <a:xfrm rot="0">
              <a:off x="344739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Use case</a:t>
              </a:r>
            </a:p>
          </p:txBody>
        </p:sp>
        <p:sp>
          <p:nvSpPr>
            <p:cNvPr name="TextBox 16" id="16"/>
            <p:cNvSpPr txBox="true"/>
            <p:nvPr/>
          </p:nvSpPr>
          <p:spPr>
            <a:xfrm rot="0">
              <a:off x="6137341" y="365842"/>
              <a:ext cx="2087961"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Workflow</a:t>
              </a:r>
            </a:p>
          </p:txBody>
        </p:sp>
        <p:sp>
          <p:nvSpPr>
            <p:cNvPr name="TextBox 17" id="17"/>
            <p:cNvSpPr txBox="true"/>
            <p:nvPr/>
          </p:nvSpPr>
          <p:spPr>
            <a:xfrm rot="0">
              <a:off x="8991918"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ERD</a:t>
              </a:r>
            </a:p>
          </p:txBody>
        </p:sp>
        <p:sp>
          <p:nvSpPr>
            <p:cNvPr name="TextBox 18" id="18"/>
            <p:cNvSpPr txBox="true"/>
            <p:nvPr/>
          </p:nvSpPr>
          <p:spPr>
            <a:xfrm rot="0">
              <a:off x="1176418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Figma</a:t>
              </a:r>
            </a:p>
          </p:txBody>
        </p:sp>
        <p:sp>
          <p:nvSpPr>
            <p:cNvPr name="TextBox 19" id="19"/>
            <p:cNvSpPr txBox="true"/>
            <p:nvPr/>
          </p:nvSpPr>
          <p:spPr>
            <a:xfrm rot="0">
              <a:off x="14536445" y="365842"/>
              <a:ext cx="1883263" cy="544195"/>
            </a:xfrm>
            <a:prstGeom prst="rect">
              <a:avLst/>
            </a:prstGeom>
          </p:spPr>
          <p:txBody>
            <a:bodyPr anchor="t" rtlCol="false" tIns="0" lIns="0" bIns="0" rIns="0">
              <a:spAutoFit/>
            </a:bodyPr>
            <a:lstStyle/>
            <a:p>
              <a:pPr algn="ctr">
                <a:lnSpc>
                  <a:spcPts val="3359"/>
                </a:lnSpc>
              </a:pPr>
              <a:r>
                <a:rPr lang="en-US" sz="2400" b="true">
                  <a:solidFill>
                    <a:srgbClr val="004AAD"/>
                  </a:solidFill>
                  <a:latin typeface="Poppins Bold"/>
                  <a:ea typeface="Poppins Bold"/>
                  <a:cs typeface="Poppins Bold"/>
                  <a:sym typeface="Poppins Bold"/>
                </a:rPr>
                <a:t>Kết luận</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5400000">
            <a:off x="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p:nvPr/>
        </p:nvGrpSpPr>
        <p:grpSpPr>
          <a:xfrm rot="0">
            <a:off x="2464077" y="2628629"/>
            <a:ext cx="14456523" cy="1084867"/>
            <a:chOff x="0" y="0"/>
            <a:chExt cx="3807479" cy="285726"/>
          </a:xfrm>
        </p:grpSpPr>
        <p:sp>
          <p:nvSpPr>
            <p:cNvPr name="Freeform 6" id="6"/>
            <p:cNvSpPr/>
            <p:nvPr/>
          </p:nvSpPr>
          <p:spPr>
            <a:xfrm flipH="false" flipV="false" rot="0">
              <a:off x="0" y="0"/>
              <a:ext cx="3807479" cy="285726"/>
            </a:xfrm>
            <a:custGeom>
              <a:avLst/>
              <a:gdLst/>
              <a:ahLst/>
              <a:cxnLst/>
              <a:rect r="r" b="b" t="t" l="l"/>
              <a:pathLst>
                <a:path h="285726" w="3807479">
                  <a:moveTo>
                    <a:pt x="27312" y="0"/>
                  </a:moveTo>
                  <a:lnTo>
                    <a:pt x="3780167" y="0"/>
                  </a:lnTo>
                  <a:cubicBezTo>
                    <a:pt x="3795251" y="0"/>
                    <a:pt x="3807479" y="12228"/>
                    <a:pt x="3807479" y="27312"/>
                  </a:cubicBezTo>
                  <a:lnTo>
                    <a:pt x="3807479" y="258414"/>
                  </a:lnTo>
                  <a:cubicBezTo>
                    <a:pt x="3807479" y="273498"/>
                    <a:pt x="3795251" y="285726"/>
                    <a:pt x="3780167" y="285726"/>
                  </a:cubicBezTo>
                  <a:lnTo>
                    <a:pt x="27312" y="285726"/>
                  </a:lnTo>
                  <a:cubicBezTo>
                    <a:pt x="20068" y="285726"/>
                    <a:pt x="13122" y="282849"/>
                    <a:pt x="8000" y="277727"/>
                  </a:cubicBezTo>
                  <a:cubicBezTo>
                    <a:pt x="2878" y="272605"/>
                    <a:pt x="0" y="265658"/>
                    <a:pt x="0" y="258414"/>
                  </a:cubicBezTo>
                  <a:lnTo>
                    <a:pt x="0" y="27312"/>
                  </a:lnTo>
                  <a:cubicBezTo>
                    <a:pt x="0" y="12228"/>
                    <a:pt x="12228" y="0"/>
                    <a:pt x="27312" y="0"/>
                  </a:cubicBezTo>
                  <a:close/>
                </a:path>
              </a:pathLst>
            </a:custGeom>
            <a:solidFill>
              <a:srgbClr val="FFFFFF"/>
            </a:solidFill>
            <a:ln w="38100" cap="rnd">
              <a:solidFill>
                <a:srgbClr val="376EC7"/>
              </a:solidFill>
              <a:prstDash val="solid"/>
              <a:round/>
            </a:ln>
          </p:spPr>
        </p:sp>
        <p:sp>
          <p:nvSpPr>
            <p:cNvPr name="TextBox 7" id="7"/>
            <p:cNvSpPr txBox="true"/>
            <p:nvPr/>
          </p:nvSpPr>
          <p:spPr>
            <a:xfrm>
              <a:off x="0" y="-38100"/>
              <a:ext cx="3807479" cy="32382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464077" y="4294521"/>
            <a:ext cx="14456523" cy="1084867"/>
            <a:chOff x="0" y="0"/>
            <a:chExt cx="3807479" cy="285726"/>
          </a:xfrm>
        </p:grpSpPr>
        <p:sp>
          <p:nvSpPr>
            <p:cNvPr name="Freeform 9" id="9"/>
            <p:cNvSpPr/>
            <p:nvPr/>
          </p:nvSpPr>
          <p:spPr>
            <a:xfrm flipH="false" flipV="false" rot="0">
              <a:off x="0" y="0"/>
              <a:ext cx="3807479" cy="285726"/>
            </a:xfrm>
            <a:custGeom>
              <a:avLst/>
              <a:gdLst/>
              <a:ahLst/>
              <a:cxnLst/>
              <a:rect r="r" b="b" t="t" l="l"/>
              <a:pathLst>
                <a:path h="285726" w="3807479">
                  <a:moveTo>
                    <a:pt x="27312" y="0"/>
                  </a:moveTo>
                  <a:lnTo>
                    <a:pt x="3780167" y="0"/>
                  </a:lnTo>
                  <a:cubicBezTo>
                    <a:pt x="3795251" y="0"/>
                    <a:pt x="3807479" y="12228"/>
                    <a:pt x="3807479" y="27312"/>
                  </a:cubicBezTo>
                  <a:lnTo>
                    <a:pt x="3807479" y="258414"/>
                  </a:lnTo>
                  <a:cubicBezTo>
                    <a:pt x="3807479" y="273498"/>
                    <a:pt x="3795251" y="285726"/>
                    <a:pt x="3780167" y="285726"/>
                  </a:cubicBezTo>
                  <a:lnTo>
                    <a:pt x="27312" y="285726"/>
                  </a:lnTo>
                  <a:cubicBezTo>
                    <a:pt x="20068" y="285726"/>
                    <a:pt x="13122" y="282849"/>
                    <a:pt x="8000" y="277727"/>
                  </a:cubicBezTo>
                  <a:cubicBezTo>
                    <a:pt x="2878" y="272605"/>
                    <a:pt x="0" y="265658"/>
                    <a:pt x="0" y="258414"/>
                  </a:cubicBezTo>
                  <a:lnTo>
                    <a:pt x="0" y="27312"/>
                  </a:lnTo>
                  <a:cubicBezTo>
                    <a:pt x="0" y="12228"/>
                    <a:pt x="12228" y="0"/>
                    <a:pt x="27312" y="0"/>
                  </a:cubicBezTo>
                  <a:close/>
                </a:path>
              </a:pathLst>
            </a:custGeom>
            <a:solidFill>
              <a:srgbClr val="FFFFFF"/>
            </a:solidFill>
            <a:ln w="38100" cap="rnd">
              <a:solidFill>
                <a:srgbClr val="376EC7"/>
              </a:solidFill>
              <a:prstDash val="solid"/>
              <a:round/>
            </a:ln>
          </p:spPr>
        </p:sp>
        <p:sp>
          <p:nvSpPr>
            <p:cNvPr name="TextBox 10" id="10"/>
            <p:cNvSpPr txBox="true"/>
            <p:nvPr/>
          </p:nvSpPr>
          <p:spPr>
            <a:xfrm>
              <a:off x="0" y="-38100"/>
              <a:ext cx="3807479" cy="323826"/>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464077" y="5960414"/>
            <a:ext cx="14456523" cy="1763809"/>
            <a:chOff x="0" y="0"/>
            <a:chExt cx="3807479" cy="464542"/>
          </a:xfrm>
        </p:grpSpPr>
        <p:sp>
          <p:nvSpPr>
            <p:cNvPr name="Freeform 12" id="12"/>
            <p:cNvSpPr/>
            <p:nvPr/>
          </p:nvSpPr>
          <p:spPr>
            <a:xfrm flipH="false" flipV="false" rot="0">
              <a:off x="0" y="0"/>
              <a:ext cx="3807479" cy="464542"/>
            </a:xfrm>
            <a:custGeom>
              <a:avLst/>
              <a:gdLst/>
              <a:ahLst/>
              <a:cxnLst/>
              <a:rect r="r" b="b" t="t" l="l"/>
              <a:pathLst>
                <a:path h="464542" w="3807479">
                  <a:moveTo>
                    <a:pt x="27312" y="0"/>
                  </a:moveTo>
                  <a:lnTo>
                    <a:pt x="3780167" y="0"/>
                  </a:lnTo>
                  <a:cubicBezTo>
                    <a:pt x="3795251" y="0"/>
                    <a:pt x="3807479" y="12228"/>
                    <a:pt x="3807479" y="27312"/>
                  </a:cubicBezTo>
                  <a:lnTo>
                    <a:pt x="3807479" y="437230"/>
                  </a:lnTo>
                  <a:cubicBezTo>
                    <a:pt x="3807479" y="444474"/>
                    <a:pt x="3804602" y="451421"/>
                    <a:pt x="3799480" y="456543"/>
                  </a:cubicBezTo>
                  <a:cubicBezTo>
                    <a:pt x="3794358" y="461665"/>
                    <a:pt x="3787411" y="464542"/>
                    <a:pt x="3780167" y="464542"/>
                  </a:cubicBezTo>
                  <a:lnTo>
                    <a:pt x="27312" y="464542"/>
                  </a:lnTo>
                  <a:cubicBezTo>
                    <a:pt x="12228" y="464542"/>
                    <a:pt x="0" y="452314"/>
                    <a:pt x="0" y="437230"/>
                  </a:cubicBezTo>
                  <a:lnTo>
                    <a:pt x="0" y="27312"/>
                  </a:lnTo>
                  <a:cubicBezTo>
                    <a:pt x="0" y="12228"/>
                    <a:pt x="12228" y="0"/>
                    <a:pt x="27312" y="0"/>
                  </a:cubicBezTo>
                  <a:close/>
                </a:path>
              </a:pathLst>
            </a:custGeom>
            <a:solidFill>
              <a:srgbClr val="FFFFFF"/>
            </a:solidFill>
            <a:ln w="38100" cap="rnd">
              <a:solidFill>
                <a:srgbClr val="376EC7"/>
              </a:solidFill>
              <a:prstDash val="solid"/>
              <a:round/>
            </a:ln>
          </p:spPr>
        </p:sp>
        <p:sp>
          <p:nvSpPr>
            <p:cNvPr name="TextBox 13" id="13"/>
            <p:cNvSpPr txBox="true"/>
            <p:nvPr/>
          </p:nvSpPr>
          <p:spPr>
            <a:xfrm>
              <a:off x="0" y="-38100"/>
              <a:ext cx="3807479" cy="502642"/>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464077" y="8305248"/>
            <a:ext cx="14456523" cy="1084867"/>
            <a:chOff x="0" y="0"/>
            <a:chExt cx="3807479" cy="285726"/>
          </a:xfrm>
        </p:grpSpPr>
        <p:sp>
          <p:nvSpPr>
            <p:cNvPr name="Freeform 15" id="15"/>
            <p:cNvSpPr/>
            <p:nvPr/>
          </p:nvSpPr>
          <p:spPr>
            <a:xfrm flipH="false" flipV="false" rot="0">
              <a:off x="0" y="0"/>
              <a:ext cx="3807479" cy="285726"/>
            </a:xfrm>
            <a:custGeom>
              <a:avLst/>
              <a:gdLst/>
              <a:ahLst/>
              <a:cxnLst/>
              <a:rect r="r" b="b" t="t" l="l"/>
              <a:pathLst>
                <a:path h="285726" w="3807479">
                  <a:moveTo>
                    <a:pt x="27312" y="0"/>
                  </a:moveTo>
                  <a:lnTo>
                    <a:pt x="3780167" y="0"/>
                  </a:lnTo>
                  <a:cubicBezTo>
                    <a:pt x="3795251" y="0"/>
                    <a:pt x="3807479" y="12228"/>
                    <a:pt x="3807479" y="27312"/>
                  </a:cubicBezTo>
                  <a:lnTo>
                    <a:pt x="3807479" y="258414"/>
                  </a:lnTo>
                  <a:cubicBezTo>
                    <a:pt x="3807479" y="273498"/>
                    <a:pt x="3795251" y="285726"/>
                    <a:pt x="3780167" y="285726"/>
                  </a:cubicBezTo>
                  <a:lnTo>
                    <a:pt x="27312" y="285726"/>
                  </a:lnTo>
                  <a:cubicBezTo>
                    <a:pt x="20068" y="285726"/>
                    <a:pt x="13122" y="282849"/>
                    <a:pt x="8000" y="277727"/>
                  </a:cubicBezTo>
                  <a:cubicBezTo>
                    <a:pt x="2878" y="272605"/>
                    <a:pt x="0" y="265658"/>
                    <a:pt x="0" y="258414"/>
                  </a:cubicBezTo>
                  <a:lnTo>
                    <a:pt x="0" y="27312"/>
                  </a:lnTo>
                  <a:cubicBezTo>
                    <a:pt x="0" y="12228"/>
                    <a:pt x="12228" y="0"/>
                    <a:pt x="27312" y="0"/>
                  </a:cubicBezTo>
                  <a:close/>
                </a:path>
              </a:pathLst>
            </a:custGeom>
            <a:solidFill>
              <a:srgbClr val="FFFFFF"/>
            </a:solidFill>
            <a:ln w="38100" cap="rnd">
              <a:solidFill>
                <a:srgbClr val="376EC7"/>
              </a:solidFill>
              <a:prstDash val="solid"/>
              <a:round/>
            </a:ln>
          </p:spPr>
        </p:sp>
        <p:sp>
          <p:nvSpPr>
            <p:cNvPr name="TextBox 16" id="16"/>
            <p:cNvSpPr txBox="true"/>
            <p:nvPr/>
          </p:nvSpPr>
          <p:spPr>
            <a:xfrm>
              <a:off x="0" y="-38100"/>
              <a:ext cx="3807479" cy="3238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731823" y="2556981"/>
            <a:ext cx="1145395" cy="1156516"/>
          </a:xfrm>
          <a:custGeom>
            <a:avLst/>
            <a:gdLst/>
            <a:ahLst/>
            <a:cxnLst/>
            <a:rect r="r" b="b" t="t" l="l"/>
            <a:pathLst>
              <a:path h="1156516" w="1145395">
                <a:moveTo>
                  <a:pt x="0" y="0"/>
                </a:moveTo>
                <a:lnTo>
                  <a:pt x="1145395" y="0"/>
                </a:lnTo>
                <a:lnTo>
                  <a:pt x="1145395" y="1156515"/>
                </a:lnTo>
                <a:lnTo>
                  <a:pt x="0" y="11565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2392914" y="767692"/>
            <a:ext cx="13502172" cy="1017905"/>
          </a:xfrm>
          <a:prstGeom prst="rect">
            <a:avLst/>
          </a:prstGeom>
        </p:spPr>
        <p:txBody>
          <a:bodyPr anchor="t" rtlCol="false" tIns="0" lIns="0" bIns="0" rIns="0">
            <a:spAutoFit/>
          </a:bodyPr>
          <a:lstStyle/>
          <a:p>
            <a:pPr algn="l" marL="0" indent="0" lvl="0">
              <a:lnSpc>
                <a:spcPts val="7209"/>
              </a:lnSpc>
              <a:spcBef>
                <a:spcPct val="0"/>
              </a:spcBef>
            </a:pPr>
            <a:r>
              <a:rPr lang="en-US" b="true" sz="6999">
                <a:solidFill>
                  <a:srgbClr val="004AAD"/>
                </a:solidFill>
                <a:latin typeface="Poppins Bold"/>
                <a:ea typeface="Poppins Bold"/>
                <a:cs typeface="Poppins Bold"/>
                <a:sym typeface="Poppins Bold"/>
              </a:rPr>
              <a:t>Kết luận</a:t>
            </a:r>
          </a:p>
        </p:txBody>
      </p:sp>
      <p:sp>
        <p:nvSpPr>
          <p:cNvPr name="TextBox 19" id="19"/>
          <p:cNvSpPr txBox="true"/>
          <p:nvPr/>
        </p:nvSpPr>
        <p:spPr>
          <a:xfrm rot="0">
            <a:off x="3027763" y="2745486"/>
            <a:ext cx="13329151" cy="698754"/>
          </a:xfrm>
          <a:prstGeom prst="rect">
            <a:avLst/>
          </a:prstGeom>
        </p:spPr>
        <p:txBody>
          <a:bodyPr anchor="t" rtlCol="false" tIns="0" lIns="0" bIns="0" rIns="0">
            <a:spAutoFit/>
          </a:bodyPr>
          <a:lstStyle/>
          <a:p>
            <a:pPr algn="l">
              <a:lnSpc>
                <a:spcPts val="5867"/>
              </a:lnSpc>
            </a:pPr>
            <a:r>
              <a:rPr lang="en-US" sz="3600" spc="-53">
                <a:solidFill>
                  <a:srgbClr val="004AAD"/>
                </a:solidFill>
                <a:latin typeface="Clear Sans"/>
                <a:ea typeface="Clear Sans"/>
                <a:cs typeface="Clear Sans"/>
                <a:sym typeface="Clear Sans"/>
              </a:rPr>
              <a:t>Hoàn thiện Use Case Diagram đầy đủ cho Người dùng và Admin.</a:t>
            </a:r>
          </a:p>
        </p:txBody>
      </p:sp>
      <p:sp>
        <p:nvSpPr>
          <p:cNvPr name="TextBox 20" id="20"/>
          <p:cNvSpPr txBox="true"/>
          <p:nvPr/>
        </p:nvSpPr>
        <p:spPr>
          <a:xfrm rot="0">
            <a:off x="3027763" y="4411378"/>
            <a:ext cx="13329151" cy="698754"/>
          </a:xfrm>
          <a:prstGeom prst="rect">
            <a:avLst/>
          </a:prstGeom>
        </p:spPr>
        <p:txBody>
          <a:bodyPr anchor="t" rtlCol="false" tIns="0" lIns="0" bIns="0" rIns="0">
            <a:spAutoFit/>
          </a:bodyPr>
          <a:lstStyle/>
          <a:p>
            <a:pPr algn="l">
              <a:lnSpc>
                <a:spcPts val="5867"/>
              </a:lnSpc>
            </a:pPr>
            <a:r>
              <a:rPr lang="en-US" sz="3600" spc="-53">
                <a:solidFill>
                  <a:srgbClr val="004AAD"/>
                </a:solidFill>
                <a:latin typeface="Clear Sans"/>
                <a:ea typeface="Clear Sans"/>
                <a:cs typeface="Clear Sans"/>
                <a:sym typeface="Clear Sans"/>
              </a:rPr>
              <a:t>Xây dựng workflow chi tiết cho các chức năng chính của hệ thống.</a:t>
            </a:r>
          </a:p>
        </p:txBody>
      </p:sp>
      <p:sp>
        <p:nvSpPr>
          <p:cNvPr name="TextBox 21" id="21"/>
          <p:cNvSpPr txBox="true"/>
          <p:nvPr/>
        </p:nvSpPr>
        <p:spPr>
          <a:xfrm rot="0">
            <a:off x="3027763" y="6077270"/>
            <a:ext cx="13329151" cy="1441704"/>
          </a:xfrm>
          <a:prstGeom prst="rect">
            <a:avLst/>
          </a:prstGeom>
        </p:spPr>
        <p:txBody>
          <a:bodyPr anchor="t" rtlCol="false" tIns="0" lIns="0" bIns="0" rIns="0">
            <a:spAutoFit/>
          </a:bodyPr>
          <a:lstStyle/>
          <a:p>
            <a:pPr algn="l">
              <a:lnSpc>
                <a:spcPts val="5867"/>
              </a:lnSpc>
            </a:pPr>
            <a:r>
              <a:rPr lang="en-US" sz="3600" spc="-53">
                <a:solidFill>
                  <a:srgbClr val="004AAD"/>
                </a:solidFill>
                <a:latin typeface="Clear Sans"/>
                <a:ea typeface="Clear Sans"/>
                <a:cs typeface="Clear Sans"/>
                <a:sym typeface="Clear Sans"/>
              </a:rPr>
              <a:t>Đặc tả Use Case chuẩn: luồng chính, luồng thay thế, điều kiện trước/sau.</a:t>
            </a:r>
          </a:p>
        </p:txBody>
      </p:sp>
      <p:sp>
        <p:nvSpPr>
          <p:cNvPr name="TextBox 22" id="22"/>
          <p:cNvSpPr txBox="true"/>
          <p:nvPr/>
        </p:nvSpPr>
        <p:spPr>
          <a:xfrm rot="0">
            <a:off x="3027763" y="8422104"/>
            <a:ext cx="13329151" cy="698754"/>
          </a:xfrm>
          <a:prstGeom prst="rect">
            <a:avLst/>
          </a:prstGeom>
        </p:spPr>
        <p:txBody>
          <a:bodyPr anchor="t" rtlCol="false" tIns="0" lIns="0" bIns="0" rIns="0">
            <a:spAutoFit/>
          </a:bodyPr>
          <a:lstStyle/>
          <a:p>
            <a:pPr algn="l">
              <a:lnSpc>
                <a:spcPts val="5867"/>
              </a:lnSpc>
            </a:pPr>
            <a:r>
              <a:rPr lang="en-US" sz="3600" spc="-53">
                <a:solidFill>
                  <a:srgbClr val="004AAD"/>
                </a:solidFill>
                <a:latin typeface="Clear Sans"/>
                <a:ea typeface="Clear Sans"/>
                <a:cs typeface="Clear Sans"/>
                <a:sym typeface="Clear Sans"/>
              </a:rPr>
              <a:t>Thiết kế giao diện Figma trực quan, thân thiện với người cao tuổi.</a:t>
            </a:r>
          </a:p>
        </p:txBody>
      </p:sp>
      <p:sp>
        <p:nvSpPr>
          <p:cNvPr name="Freeform 23" id="23"/>
          <p:cNvSpPr/>
          <p:nvPr/>
        </p:nvSpPr>
        <p:spPr>
          <a:xfrm flipH="false" flipV="false" rot="0">
            <a:off x="731823" y="4294521"/>
            <a:ext cx="1145395" cy="1156516"/>
          </a:xfrm>
          <a:custGeom>
            <a:avLst/>
            <a:gdLst/>
            <a:ahLst/>
            <a:cxnLst/>
            <a:rect r="r" b="b" t="t" l="l"/>
            <a:pathLst>
              <a:path h="1156516" w="1145395">
                <a:moveTo>
                  <a:pt x="0" y="0"/>
                </a:moveTo>
                <a:lnTo>
                  <a:pt x="1145395" y="0"/>
                </a:lnTo>
                <a:lnTo>
                  <a:pt x="1145395" y="1156516"/>
                </a:lnTo>
                <a:lnTo>
                  <a:pt x="0" y="11565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731823" y="6229670"/>
            <a:ext cx="1145395" cy="1156516"/>
          </a:xfrm>
          <a:custGeom>
            <a:avLst/>
            <a:gdLst/>
            <a:ahLst/>
            <a:cxnLst/>
            <a:rect r="r" b="b" t="t" l="l"/>
            <a:pathLst>
              <a:path h="1156516" w="1145395">
                <a:moveTo>
                  <a:pt x="0" y="0"/>
                </a:moveTo>
                <a:lnTo>
                  <a:pt x="1145395" y="0"/>
                </a:lnTo>
                <a:lnTo>
                  <a:pt x="1145395" y="1156516"/>
                </a:lnTo>
                <a:lnTo>
                  <a:pt x="0" y="11565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731823" y="8229600"/>
            <a:ext cx="1145395" cy="1156516"/>
          </a:xfrm>
          <a:custGeom>
            <a:avLst/>
            <a:gdLst/>
            <a:ahLst/>
            <a:cxnLst/>
            <a:rect r="r" b="b" t="t" l="l"/>
            <a:pathLst>
              <a:path h="1156516" w="1145395">
                <a:moveTo>
                  <a:pt x="0" y="0"/>
                </a:moveTo>
                <a:lnTo>
                  <a:pt x="1145395" y="0"/>
                </a:lnTo>
                <a:lnTo>
                  <a:pt x="1145395" y="1156516"/>
                </a:lnTo>
                <a:lnTo>
                  <a:pt x="0" y="11565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43885"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alphaModFix amt="9999"/>
            </a:blip>
            <a:stretch>
              <a:fillRect l="0" t="0" r="0" b="0"/>
            </a:stretch>
          </a:blipFill>
          <a:ln cap="sq">
            <a:noFill/>
            <a:prstDash val="solid"/>
            <a:miter/>
          </a:ln>
        </p:spPr>
      </p:sp>
      <p:grpSp>
        <p:nvGrpSpPr>
          <p:cNvPr name="Group 4" id="4"/>
          <p:cNvGrpSpPr/>
          <p:nvPr/>
        </p:nvGrpSpPr>
        <p:grpSpPr>
          <a:xfrm rot="0">
            <a:off x="2876689" y="2871775"/>
            <a:ext cx="14456523" cy="1625108"/>
            <a:chOff x="0" y="0"/>
            <a:chExt cx="3807479" cy="428012"/>
          </a:xfrm>
        </p:grpSpPr>
        <p:sp>
          <p:nvSpPr>
            <p:cNvPr name="Freeform 5" id="5"/>
            <p:cNvSpPr/>
            <p:nvPr/>
          </p:nvSpPr>
          <p:spPr>
            <a:xfrm flipH="false" flipV="false" rot="0">
              <a:off x="0" y="0"/>
              <a:ext cx="3807479" cy="428012"/>
            </a:xfrm>
            <a:custGeom>
              <a:avLst/>
              <a:gdLst/>
              <a:ahLst/>
              <a:cxnLst/>
              <a:rect r="r" b="b" t="t" l="l"/>
              <a:pathLst>
                <a:path h="428012" w="3807479">
                  <a:moveTo>
                    <a:pt x="27312" y="0"/>
                  </a:moveTo>
                  <a:lnTo>
                    <a:pt x="3780167" y="0"/>
                  </a:lnTo>
                  <a:cubicBezTo>
                    <a:pt x="3795251" y="0"/>
                    <a:pt x="3807479" y="12228"/>
                    <a:pt x="3807479" y="27312"/>
                  </a:cubicBezTo>
                  <a:lnTo>
                    <a:pt x="3807479" y="400700"/>
                  </a:lnTo>
                  <a:cubicBezTo>
                    <a:pt x="3807479" y="415784"/>
                    <a:pt x="3795251" y="428012"/>
                    <a:pt x="3780167" y="428012"/>
                  </a:cubicBezTo>
                  <a:lnTo>
                    <a:pt x="27312" y="428012"/>
                  </a:lnTo>
                  <a:cubicBezTo>
                    <a:pt x="12228" y="428012"/>
                    <a:pt x="0" y="415784"/>
                    <a:pt x="0" y="400700"/>
                  </a:cubicBezTo>
                  <a:lnTo>
                    <a:pt x="0" y="27312"/>
                  </a:lnTo>
                  <a:cubicBezTo>
                    <a:pt x="0" y="12228"/>
                    <a:pt x="12228" y="0"/>
                    <a:pt x="27312" y="0"/>
                  </a:cubicBezTo>
                  <a:close/>
                </a:path>
              </a:pathLst>
            </a:custGeom>
            <a:solidFill>
              <a:srgbClr val="FFFFFF"/>
            </a:solidFill>
            <a:ln w="38100" cap="rnd">
              <a:solidFill>
                <a:srgbClr val="2953C9"/>
              </a:solidFill>
              <a:prstDash val="solid"/>
              <a:round/>
            </a:ln>
          </p:spPr>
        </p:sp>
        <p:sp>
          <p:nvSpPr>
            <p:cNvPr name="TextBox 6" id="6"/>
            <p:cNvSpPr txBox="true"/>
            <p:nvPr/>
          </p:nvSpPr>
          <p:spPr>
            <a:xfrm>
              <a:off x="0" y="-38100"/>
              <a:ext cx="3807479" cy="466112"/>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2876689" y="4913874"/>
            <a:ext cx="14456523" cy="1625108"/>
            <a:chOff x="0" y="0"/>
            <a:chExt cx="3807479" cy="428012"/>
          </a:xfrm>
        </p:grpSpPr>
        <p:sp>
          <p:nvSpPr>
            <p:cNvPr name="Freeform 8" id="8"/>
            <p:cNvSpPr/>
            <p:nvPr/>
          </p:nvSpPr>
          <p:spPr>
            <a:xfrm flipH="false" flipV="false" rot="0">
              <a:off x="0" y="0"/>
              <a:ext cx="3807479" cy="428012"/>
            </a:xfrm>
            <a:custGeom>
              <a:avLst/>
              <a:gdLst/>
              <a:ahLst/>
              <a:cxnLst/>
              <a:rect r="r" b="b" t="t" l="l"/>
              <a:pathLst>
                <a:path h="428012" w="3807479">
                  <a:moveTo>
                    <a:pt x="27312" y="0"/>
                  </a:moveTo>
                  <a:lnTo>
                    <a:pt x="3780167" y="0"/>
                  </a:lnTo>
                  <a:cubicBezTo>
                    <a:pt x="3795251" y="0"/>
                    <a:pt x="3807479" y="12228"/>
                    <a:pt x="3807479" y="27312"/>
                  </a:cubicBezTo>
                  <a:lnTo>
                    <a:pt x="3807479" y="400700"/>
                  </a:lnTo>
                  <a:cubicBezTo>
                    <a:pt x="3807479" y="415784"/>
                    <a:pt x="3795251" y="428012"/>
                    <a:pt x="3780167" y="428012"/>
                  </a:cubicBezTo>
                  <a:lnTo>
                    <a:pt x="27312" y="428012"/>
                  </a:lnTo>
                  <a:cubicBezTo>
                    <a:pt x="12228" y="428012"/>
                    <a:pt x="0" y="415784"/>
                    <a:pt x="0" y="400700"/>
                  </a:cubicBezTo>
                  <a:lnTo>
                    <a:pt x="0" y="27312"/>
                  </a:lnTo>
                  <a:cubicBezTo>
                    <a:pt x="0" y="12228"/>
                    <a:pt x="12228" y="0"/>
                    <a:pt x="27312" y="0"/>
                  </a:cubicBezTo>
                  <a:close/>
                </a:path>
              </a:pathLst>
            </a:custGeom>
            <a:solidFill>
              <a:srgbClr val="FFFFFF"/>
            </a:solidFill>
            <a:ln w="38100" cap="rnd">
              <a:solidFill>
                <a:srgbClr val="2953C9"/>
              </a:solidFill>
              <a:prstDash val="solid"/>
              <a:round/>
            </a:ln>
          </p:spPr>
        </p:sp>
        <p:sp>
          <p:nvSpPr>
            <p:cNvPr name="TextBox 9" id="9"/>
            <p:cNvSpPr txBox="true"/>
            <p:nvPr/>
          </p:nvSpPr>
          <p:spPr>
            <a:xfrm>
              <a:off x="0" y="-38100"/>
              <a:ext cx="3807479" cy="466112"/>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2876689" y="6958082"/>
            <a:ext cx="14456523" cy="1625108"/>
            <a:chOff x="0" y="0"/>
            <a:chExt cx="3807479" cy="428012"/>
          </a:xfrm>
        </p:grpSpPr>
        <p:sp>
          <p:nvSpPr>
            <p:cNvPr name="Freeform 11" id="11"/>
            <p:cNvSpPr/>
            <p:nvPr/>
          </p:nvSpPr>
          <p:spPr>
            <a:xfrm flipH="false" flipV="false" rot="0">
              <a:off x="0" y="0"/>
              <a:ext cx="3807479" cy="428012"/>
            </a:xfrm>
            <a:custGeom>
              <a:avLst/>
              <a:gdLst/>
              <a:ahLst/>
              <a:cxnLst/>
              <a:rect r="r" b="b" t="t" l="l"/>
              <a:pathLst>
                <a:path h="428012" w="3807479">
                  <a:moveTo>
                    <a:pt x="27312" y="0"/>
                  </a:moveTo>
                  <a:lnTo>
                    <a:pt x="3780167" y="0"/>
                  </a:lnTo>
                  <a:cubicBezTo>
                    <a:pt x="3795251" y="0"/>
                    <a:pt x="3807479" y="12228"/>
                    <a:pt x="3807479" y="27312"/>
                  </a:cubicBezTo>
                  <a:lnTo>
                    <a:pt x="3807479" y="400700"/>
                  </a:lnTo>
                  <a:cubicBezTo>
                    <a:pt x="3807479" y="415784"/>
                    <a:pt x="3795251" y="428012"/>
                    <a:pt x="3780167" y="428012"/>
                  </a:cubicBezTo>
                  <a:lnTo>
                    <a:pt x="27312" y="428012"/>
                  </a:lnTo>
                  <a:cubicBezTo>
                    <a:pt x="12228" y="428012"/>
                    <a:pt x="0" y="415784"/>
                    <a:pt x="0" y="400700"/>
                  </a:cubicBezTo>
                  <a:lnTo>
                    <a:pt x="0" y="27312"/>
                  </a:lnTo>
                  <a:cubicBezTo>
                    <a:pt x="0" y="12228"/>
                    <a:pt x="12228" y="0"/>
                    <a:pt x="27312" y="0"/>
                  </a:cubicBezTo>
                  <a:close/>
                </a:path>
              </a:pathLst>
            </a:custGeom>
            <a:solidFill>
              <a:srgbClr val="FFFFFF"/>
            </a:solidFill>
            <a:ln w="38100" cap="rnd">
              <a:solidFill>
                <a:srgbClr val="2953C9"/>
              </a:solidFill>
              <a:prstDash val="solid"/>
              <a:round/>
            </a:ln>
          </p:spPr>
        </p:sp>
        <p:sp>
          <p:nvSpPr>
            <p:cNvPr name="TextBox 12" id="12"/>
            <p:cNvSpPr txBox="true"/>
            <p:nvPr/>
          </p:nvSpPr>
          <p:spPr>
            <a:xfrm>
              <a:off x="0" y="-38100"/>
              <a:ext cx="3807479" cy="466112"/>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412631" y="5322979"/>
            <a:ext cx="659032" cy="818211"/>
          </a:xfrm>
          <a:custGeom>
            <a:avLst/>
            <a:gdLst/>
            <a:ahLst/>
            <a:cxnLst/>
            <a:rect r="r" b="b" t="t" l="l"/>
            <a:pathLst>
              <a:path h="818211" w="659032">
                <a:moveTo>
                  <a:pt x="0" y="0"/>
                </a:moveTo>
                <a:lnTo>
                  <a:pt x="659032" y="0"/>
                </a:lnTo>
                <a:lnTo>
                  <a:pt x="659032" y="818211"/>
                </a:lnTo>
                <a:lnTo>
                  <a:pt x="0" y="818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421007" y="7336261"/>
            <a:ext cx="720798" cy="894896"/>
          </a:xfrm>
          <a:custGeom>
            <a:avLst/>
            <a:gdLst/>
            <a:ahLst/>
            <a:cxnLst/>
            <a:rect r="r" b="b" t="t" l="l"/>
            <a:pathLst>
              <a:path h="894896" w="720798">
                <a:moveTo>
                  <a:pt x="0" y="0"/>
                </a:moveTo>
                <a:lnTo>
                  <a:pt x="720798" y="0"/>
                </a:lnTo>
                <a:lnTo>
                  <a:pt x="720798" y="894896"/>
                </a:lnTo>
                <a:lnTo>
                  <a:pt x="0" y="894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309061" y="3259904"/>
            <a:ext cx="866173" cy="848850"/>
          </a:xfrm>
          <a:custGeom>
            <a:avLst/>
            <a:gdLst/>
            <a:ahLst/>
            <a:cxnLst/>
            <a:rect r="r" b="b" t="t" l="l"/>
            <a:pathLst>
              <a:path h="848850" w="866173">
                <a:moveTo>
                  <a:pt x="0" y="0"/>
                </a:moveTo>
                <a:lnTo>
                  <a:pt x="866173" y="0"/>
                </a:lnTo>
                <a:lnTo>
                  <a:pt x="866173" y="848850"/>
                </a:lnTo>
                <a:lnTo>
                  <a:pt x="0" y="8488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028700" y="1201337"/>
            <a:ext cx="13502172" cy="1017905"/>
          </a:xfrm>
          <a:prstGeom prst="rect">
            <a:avLst/>
          </a:prstGeom>
        </p:spPr>
        <p:txBody>
          <a:bodyPr anchor="t" rtlCol="false" tIns="0" lIns="0" bIns="0" rIns="0">
            <a:spAutoFit/>
          </a:bodyPr>
          <a:lstStyle/>
          <a:p>
            <a:pPr algn="l" marL="0" indent="0" lvl="0">
              <a:lnSpc>
                <a:spcPts val="7209"/>
              </a:lnSpc>
              <a:spcBef>
                <a:spcPct val="0"/>
              </a:spcBef>
            </a:pPr>
            <a:r>
              <a:rPr lang="en-US" b="true" sz="6999">
                <a:solidFill>
                  <a:srgbClr val="004AAD"/>
                </a:solidFill>
                <a:latin typeface="Poppins Bold"/>
                <a:ea typeface="Poppins Bold"/>
                <a:cs typeface="Poppins Bold"/>
                <a:sym typeface="Poppins Bold"/>
              </a:rPr>
              <a:t>Hướng phát triển</a:t>
            </a:r>
          </a:p>
        </p:txBody>
      </p:sp>
      <p:sp>
        <p:nvSpPr>
          <p:cNvPr name="TextBox 17" id="17"/>
          <p:cNvSpPr txBox="true"/>
          <p:nvPr/>
        </p:nvSpPr>
        <p:spPr>
          <a:xfrm rot="0">
            <a:off x="3298670" y="2952555"/>
            <a:ext cx="14117003" cy="1301623"/>
          </a:xfrm>
          <a:prstGeom prst="rect">
            <a:avLst/>
          </a:prstGeom>
        </p:spPr>
        <p:txBody>
          <a:bodyPr anchor="t" rtlCol="false" tIns="0" lIns="0" bIns="0" rIns="0">
            <a:spAutoFit/>
          </a:bodyPr>
          <a:lstStyle/>
          <a:p>
            <a:pPr algn="l">
              <a:lnSpc>
                <a:spcPts val="5216"/>
              </a:lnSpc>
            </a:pPr>
            <a:r>
              <a:rPr lang="en-US" sz="3200" spc="-48">
                <a:solidFill>
                  <a:srgbClr val="004AAD"/>
                </a:solidFill>
                <a:latin typeface="Poppins"/>
                <a:ea typeface="Poppins"/>
                <a:cs typeface="Poppins"/>
                <a:sym typeface="Poppins"/>
              </a:rPr>
              <a:t>Mở rộng thêm nhiều chỉ số sức khỏe: Tích hợp đo ECG, SpO₂ và theo dõi đường huyết.</a:t>
            </a:r>
          </a:p>
        </p:txBody>
      </p:sp>
      <p:sp>
        <p:nvSpPr>
          <p:cNvPr name="TextBox 18" id="18"/>
          <p:cNvSpPr txBox="true"/>
          <p:nvPr/>
        </p:nvSpPr>
        <p:spPr>
          <a:xfrm rot="0">
            <a:off x="3298670" y="4994654"/>
            <a:ext cx="13612560" cy="1301623"/>
          </a:xfrm>
          <a:prstGeom prst="rect">
            <a:avLst/>
          </a:prstGeom>
        </p:spPr>
        <p:txBody>
          <a:bodyPr anchor="t" rtlCol="false" tIns="0" lIns="0" bIns="0" rIns="0">
            <a:spAutoFit/>
          </a:bodyPr>
          <a:lstStyle/>
          <a:p>
            <a:pPr algn="l">
              <a:lnSpc>
                <a:spcPts val="5216"/>
              </a:lnSpc>
            </a:pPr>
            <a:r>
              <a:rPr lang="en-US" sz="3200" spc="-48">
                <a:solidFill>
                  <a:srgbClr val="004AAD"/>
                </a:solidFill>
                <a:latin typeface="Poppins"/>
                <a:ea typeface="Poppins"/>
                <a:cs typeface="Poppins"/>
                <a:sym typeface="Poppins"/>
              </a:rPr>
              <a:t>Tích hợp bản đồ &amp; định vị GPS: Theo dõi vị trí của người cao tuổi, cảnh báo khi đi lạc hoặc rời khu vực an toàn.</a:t>
            </a:r>
          </a:p>
        </p:txBody>
      </p:sp>
      <p:sp>
        <p:nvSpPr>
          <p:cNvPr name="TextBox 19" id="19"/>
          <p:cNvSpPr txBox="true"/>
          <p:nvPr/>
        </p:nvSpPr>
        <p:spPr>
          <a:xfrm rot="0">
            <a:off x="3298670" y="7034282"/>
            <a:ext cx="14117003" cy="1301623"/>
          </a:xfrm>
          <a:prstGeom prst="rect">
            <a:avLst/>
          </a:prstGeom>
        </p:spPr>
        <p:txBody>
          <a:bodyPr anchor="t" rtlCol="false" tIns="0" lIns="0" bIns="0" rIns="0">
            <a:spAutoFit/>
          </a:bodyPr>
          <a:lstStyle/>
          <a:p>
            <a:pPr algn="l">
              <a:lnSpc>
                <a:spcPts val="5216"/>
              </a:lnSpc>
            </a:pPr>
            <a:r>
              <a:rPr lang="en-US" sz="3200" spc="-48">
                <a:solidFill>
                  <a:srgbClr val="004AAD"/>
                </a:solidFill>
                <a:latin typeface="Poppins"/>
                <a:ea typeface="Poppins"/>
                <a:cs typeface="Poppins"/>
                <a:sym typeface="Poppins"/>
              </a:rPr>
              <a:t>Tăng cường bảo mật dữ liệu: Áp dụng mã hóa nâng cao, đăng nhập sinh trắc học để bảo đảm thông tin cá nhân không bị lộ ra ngoài.</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9694164" y="1954516"/>
            <a:ext cx="8624345" cy="8624345"/>
          </a:xfrm>
          <a:custGeom>
            <a:avLst/>
            <a:gdLst/>
            <a:ahLst/>
            <a:cxnLst/>
            <a:rect r="r" b="b" t="t" l="l"/>
            <a:pathLst>
              <a:path h="8624345" w="8624345">
                <a:moveTo>
                  <a:pt x="0" y="0"/>
                </a:moveTo>
                <a:lnTo>
                  <a:pt x="8624345" y="0"/>
                </a:lnTo>
                <a:lnTo>
                  <a:pt x="8624345" y="8624345"/>
                </a:lnTo>
                <a:lnTo>
                  <a:pt x="0" y="862434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0" y="0"/>
            <a:ext cx="8624345" cy="8624345"/>
          </a:xfrm>
          <a:custGeom>
            <a:avLst/>
            <a:gdLst/>
            <a:ahLst/>
            <a:cxnLst/>
            <a:rect r="r" b="b" t="t" l="l"/>
            <a:pathLst>
              <a:path h="8624345" w="8624345">
                <a:moveTo>
                  <a:pt x="0" y="0"/>
                </a:moveTo>
                <a:lnTo>
                  <a:pt x="8624345" y="0"/>
                </a:lnTo>
                <a:lnTo>
                  <a:pt x="8624345" y="8624345"/>
                </a:lnTo>
                <a:lnTo>
                  <a:pt x="0" y="8624345"/>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3196060" y="4115874"/>
            <a:ext cx="11895880" cy="2160028"/>
          </a:xfrm>
          <a:prstGeom prst="rect">
            <a:avLst/>
          </a:prstGeom>
        </p:spPr>
        <p:txBody>
          <a:bodyPr anchor="t" rtlCol="false" tIns="0" lIns="0" bIns="0" rIns="0">
            <a:spAutoFit/>
          </a:bodyPr>
          <a:lstStyle/>
          <a:p>
            <a:pPr algn="l" marL="0" indent="0" lvl="0">
              <a:lnSpc>
                <a:spcPts val="15347"/>
              </a:lnSpc>
              <a:spcBef>
                <a:spcPct val="0"/>
              </a:spcBef>
            </a:pPr>
            <a:r>
              <a:rPr lang="en-US" b="true" sz="14900" strike="noStrike" u="none">
                <a:solidFill>
                  <a:srgbClr val="004AAD"/>
                </a:solidFill>
                <a:latin typeface="Poppins Bold"/>
                <a:ea typeface="Poppins Bold"/>
                <a:cs typeface="Poppins Bold"/>
                <a:sym typeface="Poppins Bold"/>
              </a:rPr>
              <a:t>Thank You!</a:t>
            </a:r>
          </a:p>
        </p:txBody>
      </p:sp>
      <p:sp>
        <p:nvSpPr>
          <p:cNvPr name="Freeform 6" id="6"/>
          <p:cNvSpPr/>
          <p:nvPr/>
        </p:nvSpPr>
        <p:spPr>
          <a:xfrm flipH="false" flipV="false" rot="0">
            <a:off x="14800192" y="-410211"/>
            <a:ext cx="3856757" cy="3856757"/>
          </a:xfrm>
          <a:custGeom>
            <a:avLst/>
            <a:gdLst/>
            <a:ahLst/>
            <a:cxnLst/>
            <a:rect r="r" b="b" t="t" l="l"/>
            <a:pathLst>
              <a:path h="3856757" w="3856757">
                <a:moveTo>
                  <a:pt x="0" y="0"/>
                </a:moveTo>
                <a:lnTo>
                  <a:pt x="3856757" y="0"/>
                </a:lnTo>
                <a:lnTo>
                  <a:pt x="3856757" y="3856757"/>
                </a:lnTo>
                <a:lnTo>
                  <a:pt x="0" y="3856757"/>
                </a:lnTo>
                <a:lnTo>
                  <a:pt x="0" y="0"/>
                </a:lnTo>
                <a:close/>
              </a:path>
            </a:pathLst>
          </a:custGeom>
          <a:blipFill>
            <a:blip r:embed="rId5"/>
            <a:stretch>
              <a:fillRect l="0" t="0" r="0" b="0"/>
            </a:stretch>
          </a:blipFill>
        </p:spPr>
      </p:sp>
      <p:grpSp>
        <p:nvGrpSpPr>
          <p:cNvPr name="Group 7" id="7"/>
          <p:cNvGrpSpPr/>
          <p:nvPr/>
        </p:nvGrpSpPr>
        <p:grpSpPr>
          <a:xfrm rot="0">
            <a:off x="1028700" y="8624345"/>
            <a:ext cx="2932207" cy="768092"/>
            <a:chOff x="0" y="0"/>
            <a:chExt cx="3909609" cy="1024122"/>
          </a:xfrm>
        </p:grpSpPr>
        <p:grpSp>
          <p:nvGrpSpPr>
            <p:cNvPr name="Group 8" id="8"/>
            <p:cNvGrpSpPr/>
            <p:nvPr/>
          </p:nvGrpSpPr>
          <p:grpSpPr>
            <a:xfrm rot="0">
              <a:off x="0" y="0"/>
              <a:ext cx="3909609" cy="1024122"/>
              <a:chOff x="0" y="0"/>
              <a:chExt cx="583710" cy="152903"/>
            </a:xfrm>
          </p:grpSpPr>
          <p:sp>
            <p:nvSpPr>
              <p:cNvPr name="Freeform 9" id="9"/>
              <p:cNvSpPr/>
              <p:nvPr/>
            </p:nvSpPr>
            <p:spPr>
              <a:xfrm flipH="false" flipV="false" rot="0">
                <a:off x="0" y="0"/>
                <a:ext cx="583710" cy="152903"/>
              </a:xfrm>
              <a:custGeom>
                <a:avLst/>
                <a:gdLst/>
                <a:ahLst/>
                <a:cxnLst/>
                <a:rect r="r" b="b" t="t" l="l"/>
                <a:pathLst>
                  <a:path h="152903" w="583710">
                    <a:moveTo>
                      <a:pt x="76451" y="0"/>
                    </a:moveTo>
                    <a:lnTo>
                      <a:pt x="507259" y="0"/>
                    </a:lnTo>
                    <a:cubicBezTo>
                      <a:pt x="549482" y="0"/>
                      <a:pt x="583710" y="34228"/>
                      <a:pt x="583710" y="76451"/>
                    </a:cubicBezTo>
                    <a:lnTo>
                      <a:pt x="583710" y="76451"/>
                    </a:lnTo>
                    <a:cubicBezTo>
                      <a:pt x="583710" y="96728"/>
                      <a:pt x="575655" y="116173"/>
                      <a:pt x="561318" y="130511"/>
                    </a:cubicBezTo>
                    <a:cubicBezTo>
                      <a:pt x="546980" y="144848"/>
                      <a:pt x="527535" y="152903"/>
                      <a:pt x="507259" y="152903"/>
                    </a:cubicBezTo>
                    <a:lnTo>
                      <a:pt x="76451" y="152903"/>
                    </a:lnTo>
                    <a:cubicBezTo>
                      <a:pt x="34228" y="152903"/>
                      <a:pt x="0" y="118674"/>
                      <a:pt x="0" y="76451"/>
                    </a:cubicBezTo>
                    <a:lnTo>
                      <a:pt x="0" y="76451"/>
                    </a:lnTo>
                    <a:cubicBezTo>
                      <a:pt x="0" y="34228"/>
                      <a:pt x="34228" y="0"/>
                      <a:pt x="76451" y="0"/>
                    </a:cubicBezTo>
                    <a:close/>
                  </a:path>
                </a:pathLst>
              </a:custGeom>
              <a:gradFill rotWithShape="true">
                <a:gsLst>
                  <a:gs pos="0">
                    <a:srgbClr val="F8B7E4">
                      <a:alpha val="29000"/>
                    </a:srgbClr>
                  </a:gs>
                  <a:gs pos="100000">
                    <a:srgbClr val="70659C">
                      <a:alpha val="29000"/>
                    </a:srgbClr>
                  </a:gs>
                </a:gsLst>
                <a:lin ang="0"/>
              </a:gradFill>
            </p:spPr>
          </p:sp>
          <p:sp>
            <p:nvSpPr>
              <p:cNvPr name="TextBox 10" id="10"/>
              <p:cNvSpPr txBox="true"/>
              <p:nvPr/>
            </p:nvSpPr>
            <p:spPr>
              <a:xfrm>
                <a:off x="0" y="-38100"/>
                <a:ext cx="583710" cy="191003"/>
              </a:xfrm>
              <a:prstGeom prst="rect">
                <a:avLst/>
              </a:prstGeom>
            </p:spPr>
            <p:txBody>
              <a:bodyPr anchor="ctr" rtlCol="false" tIns="50800" lIns="50800" bIns="50800" rIns="50800"/>
              <a:lstStyle/>
              <a:p>
                <a:pPr algn="ctr">
                  <a:lnSpc>
                    <a:spcPts val="2852"/>
                  </a:lnSpc>
                </a:pPr>
              </a:p>
            </p:txBody>
          </p:sp>
        </p:grpSp>
        <p:sp>
          <p:nvSpPr>
            <p:cNvPr name="TextBox 11" id="11"/>
            <p:cNvSpPr txBox="true"/>
            <p:nvPr/>
          </p:nvSpPr>
          <p:spPr>
            <a:xfrm rot="0">
              <a:off x="695370" y="88965"/>
              <a:ext cx="2491622" cy="758190"/>
            </a:xfrm>
            <a:prstGeom prst="rect">
              <a:avLst/>
            </a:prstGeom>
          </p:spPr>
          <p:txBody>
            <a:bodyPr anchor="t" rtlCol="false" tIns="0" lIns="0" bIns="0" rIns="0">
              <a:spAutoFit/>
            </a:bodyPr>
            <a:lstStyle/>
            <a:p>
              <a:pPr algn="ctr">
                <a:lnSpc>
                  <a:spcPts val="4619"/>
                </a:lnSpc>
              </a:pPr>
              <a:r>
                <a:rPr lang="en-US" sz="3299" b="true">
                  <a:solidFill>
                    <a:srgbClr val="004AAD"/>
                  </a:solidFill>
                  <a:latin typeface="Poppins Ultra-Bold"/>
                  <a:ea typeface="Poppins Ultra-Bold"/>
                  <a:cs typeface="Poppins Ultra-Bold"/>
                  <a:sym typeface="Poppins Ultra-Bold"/>
                </a:rPr>
                <a:t>NHÓM 2</a:t>
              </a:r>
            </a:p>
          </p:txBody>
        </p:sp>
      </p:grpSp>
      <p:sp>
        <p:nvSpPr>
          <p:cNvPr name="Freeform 12" id="12"/>
          <p:cNvSpPr/>
          <p:nvPr/>
        </p:nvSpPr>
        <p:spPr>
          <a:xfrm flipH="false" flipV="false" rot="0">
            <a:off x="9834903" y="6221292"/>
            <a:ext cx="5257037" cy="4199058"/>
          </a:xfrm>
          <a:custGeom>
            <a:avLst/>
            <a:gdLst/>
            <a:ahLst/>
            <a:cxnLst/>
            <a:rect r="r" b="b" t="t" l="l"/>
            <a:pathLst>
              <a:path h="4199058" w="5257037">
                <a:moveTo>
                  <a:pt x="0" y="0"/>
                </a:moveTo>
                <a:lnTo>
                  <a:pt x="5257037" y="0"/>
                </a:lnTo>
                <a:lnTo>
                  <a:pt x="5257037" y="4199058"/>
                </a:lnTo>
                <a:lnTo>
                  <a:pt x="0" y="4199058"/>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9694164" y="1954516"/>
            <a:ext cx="8624345" cy="8624345"/>
          </a:xfrm>
          <a:custGeom>
            <a:avLst/>
            <a:gdLst/>
            <a:ahLst/>
            <a:cxnLst/>
            <a:rect r="r" b="b" t="t" l="l"/>
            <a:pathLst>
              <a:path h="8624345" w="8624345">
                <a:moveTo>
                  <a:pt x="0" y="0"/>
                </a:moveTo>
                <a:lnTo>
                  <a:pt x="8624345" y="0"/>
                </a:lnTo>
                <a:lnTo>
                  <a:pt x="8624345" y="8624345"/>
                </a:lnTo>
                <a:lnTo>
                  <a:pt x="0" y="8624345"/>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true" flipV="false" rot="0">
            <a:off x="14006337" y="4383088"/>
            <a:ext cx="3635400" cy="7540410"/>
          </a:xfrm>
          <a:custGeom>
            <a:avLst/>
            <a:gdLst/>
            <a:ahLst/>
            <a:cxnLst/>
            <a:rect r="r" b="b" t="t" l="l"/>
            <a:pathLst>
              <a:path h="7540410" w="3635400">
                <a:moveTo>
                  <a:pt x="3635399" y="0"/>
                </a:moveTo>
                <a:lnTo>
                  <a:pt x="0" y="0"/>
                </a:lnTo>
                <a:lnTo>
                  <a:pt x="0" y="7540410"/>
                </a:lnTo>
                <a:lnTo>
                  <a:pt x="3635399" y="7540410"/>
                </a:lnTo>
                <a:lnTo>
                  <a:pt x="3635399" y="0"/>
                </a:lnTo>
                <a:close/>
              </a:path>
            </a:pathLst>
          </a:custGeom>
          <a:blipFill>
            <a:blip r:embed="rId7"/>
            <a:stretch>
              <a:fillRect l="0" t="0" r="0" b="0"/>
            </a:stretch>
          </a:blipFill>
        </p:spPr>
      </p:sp>
      <p:sp>
        <p:nvSpPr>
          <p:cNvPr name="TextBox 6" id="6"/>
          <p:cNvSpPr txBox="true"/>
          <p:nvPr/>
        </p:nvSpPr>
        <p:spPr>
          <a:xfrm rot="0">
            <a:off x="5468669" y="4449763"/>
            <a:ext cx="7350662" cy="1454149"/>
          </a:xfrm>
          <a:prstGeom prst="rect">
            <a:avLst/>
          </a:prstGeom>
        </p:spPr>
        <p:txBody>
          <a:bodyPr anchor="t" rtlCol="false" tIns="0" lIns="0" bIns="0" rIns="0">
            <a:spAutoFit/>
          </a:bodyPr>
          <a:lstStyle/>
          <a:p>
            <a:pPr algn="ctr">
              <a:lnSpc>
                <a:spcPts val="10299"/>
              </a:lnSpc>
            </a:pPr>
            <a:r>
              <a:rPr lang="en-US" sz="9999" b="true">
                <a:solidFill>
                  <a:srgbClr val="004AAD"/>
                </a:solidFill>
                <a:latin typeface="Poppins Bold"/>
                <a:ea typeface="Poppins Bold"/>
                <a:cs typeface="Poppins Bold"/>
                <a:sym typeface="Poppins Bold"/>
              </a:rPr>
              <a:t>Use Case</a:t>
            </a:r>
          </a:p>
        </p:txBody>
      </p:sp>
      <p:sp>
        <p:nvSpPr>
          <p:cNvPr name="Freeform 7" id="7"/>
          <p:cNvSpPr/>
          <p:nvPr/>
        </p:nvSpPr>
        <p:spPr>
          <a:xfrm flipH="false" flipV="false" rot="-10800000">
            <a:off x="-186569" y="-483186"/>
            <a:ext cx="8624345" cy="8624345"/>
          </a:xfrm>
          <a:custGeom>
            <a:avLst/>
            <a:gdLst/>
            <a:ahLst/>
            <a:cxnLst/>
            <a:rect r="r" b="b" t="t" l="l"/>
            <a:pathLst>
              <a:path h="8624345" w="8624345">
                <a:moveTo>
                  <a:pt x="0" y="0"/>
                </a:moveTo>
                <a:lnTo>
                  <a:pt x="8624345" y="0"/>
                </a:lnTo>
                <a:lnTo>
                  <a:pt x="8624345" y="8624346"/>
                </a:lnTo>
                <a:lnTo>
                  <a:pt x="0" y="8624346"/>
                </a:lnTo>
                <a:lnTo>
                  <a:pt x="0" y="0"/>
                </a:lnTo>
                <a:close/>
              </a:path>
            </a:pathLst>
          </a:custGeom>
          <a:blipFill>
            <a:blip r:embed="rId5">
              <a:alphaModFix amt="21999"/>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8" id="8"/>
          <p:cNvGrpSpPr/>
          <p:nvPr/>
        </p:nvGrpSpPr>
        <p:grpSpPr>
          <a:xfrm rot="0">
            <a:off x="2732295" y="538946"/>
            <a:ext cx="12780916" cy="1042491"/>
            <a:chOff x="0" y="0"/>
            <a:chExt cx="17041222" cy="1389988"/>
          </a:xfrm>
        </p:grpSpPr>
        <p:grpSp>
          <p:nvGrpSpPr>
            <p:cNvPr name="Group 9" id="9"/>
            <p:cNvGrpSpPr/>
            <p:nvPr/>
          </p:nvGrpSpPr>
          <p:grpSpPr>
            <a:xfrm rot="0">
              <a:off x="0" y="0"/>
              <a:ext cx="17041222" cy="1389988"/>
              <a:chOff x="0" y="0"/>
              <a:chExt cx="3366167" cy="274566"/>
            </a:xfrm>
          </p:grpSpPr>
          <p:sp>
            <p:nvSpPr>
              <p:cNvPr name="Freeform 10" id="10"/>
              <p:cNvSpPr/>
              <p:nvPr/>
            </p:nvSpPr>
            <p:spPr>
              <a:xfrm flipH="false" flipV="false" rot="0">
                <a:off x="0" y="0"/>
                <a:ext cx="3366167" cy="274566"/>
              </a:xfrm>
              <a:custGeom>
                <a:avLst/>
                <a:gdLst/>
                <a:ahLst/>
                <a:cxnLst/>
                <a:rect r="r" b="b" t="t" l="l"/>
                <a:pathLst>
                  <a:path h="274566" w="3366167">
                    <a:moveTo>
                      <a:pt x="30893" y="0"/>
                    </a:moveTo>
                    <a:lnTo>
                      <a:pt x="3335275" y="0"/>
                    </a:lnTo>
                    <a:cubicBezTo>
                      <a:pt x="3352336" y="0"/>
                      <a:pt x="3366167" y="13831"/>
                      <a:pt x="3366167" y="30893"/>
                    </a:cubicBezTo>
                    <a:lnTo>
                      <a:pt x="3366167" y="243673"/>
                    </a:lnTo>
                    <a:cubicBezTo>
                      <a:pt x="3366167" y="260734"/>
                      <a:pt x="3352336" y="274566"/>
                      <a:pt x="3335275" y="274566"/>
                    </a:cubicBezTo>
                    <a:lnTo>
                      <a:pt x="30893" y="274566"/>
                    </a:lnTo>
                    <a:cubicBezTo>
                      <a:pt x="13831" y="274566"/>
                      <a:pt x="0" y="260734"/>
                      <a:pt x="0" y="243673"/>
                    </a:cubicBezTo>
                    <a:lnTo>
                      <a:pt x="0" y="30893"/>
                    </a:lnTo>
                    <a:cubicBezTo>
                      <a:pt x="0" y="13831"/>
                      <a:pt x="13831" y="0"/>
                      <a:pt x="30893" y="0"/>
                    </a:cubicBezTo>
                    <a:close/>
                  </a:path>
                </a:pathLst>
              </a:custGeom>
              <a:gradFill rotWithShape="true">
                <a:gsLst>
                  <a:gs pos="0">
                    <a:srgbClr val="F8B7E4">
                      <a:alpha val="29000"/>
                    </a:srgbClr>
                  </a:gs>
                  <a:gs pos="100000">
                    <a:srgbClr val="70659C">
                      <a:alpha val="29000"/>
                    </a:srgbClr>
                  </a:gs>
                </a:gsLst>
                <a:lin ang="0"/>
              </a:gradFill>
            </p:spPr>
          </p:sp>
          <p:sp>
            <p:nvSpPr>
              <p:cNvPr name="TextBox 11" id="11"/>
              <p:cNvSpPr txBox="true"/>
              <p:nvPr/>
            </p:nvSpPr>
            <p:spPr>
              <a:xfrm>
                <a:off x="0" y="-57150"/>
                <a:ext cx="3366167" cy="331716"/>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3147069" y="292262"/>
              <a:ext cx="2354189" cy="688625"/>
              <a:chOff x="0" y="0"/>
              <a:chExt cx="465025" cy="136025"/>
            </a:xfrm>
          </p:grpSpPr>
          <p:sp>
            <p:nvSpPr>
              <p:cNvPr name="Freeform 13" id="13"/>
              <p:cNvSpPr/>
              <p:nvPr/>
            </p:nvSpPr>
            <p:spPr>
              <a:xfrm flipH="false" flipV="false" rot="0">
                <a:off x="0" y="0"/>
                <a:ext cx="465025" cy="136025"/>
              </a:xfrm>
              <a:custGeom>
                <a:avLst/>
                <a:gdLst/>
                <a:ahLst/>
                <a:cxnLst/>
                <a:rect r="r" b="b" t="t" l="l"/>
                <a:pathLst>
                  <a:path h="136025" w="465025">
                    <a:moveTo>
                      <a:pt x="68012" y="0"/>
                    </a:moveTo>
                    <a:lnTo>
                      <a:pt x="397013" y="0"/>
                    </a:lnTo>
                    <a:cubicBezTo>
                      <a:pt x="415051" y="0"/>
                      <a:pt x="432350" y="7166"/>
                      <a:pt x="445105" y="19920"/>
                    </a:cubicBezTo>
                    <a:cubicBezTo>
                      <a:pt x="457859" y="32675"/>
                      <a:pt x="465025" y="49974"/>
                      <a:pt x="465025" y="68012"/>
                    </a:cubicBezTo>
                    <a:lnTo>
                      <a:pt x="465025" y="68012"/>
                    </a:lnTo>
                    <a:cubicBezTo>
                      <a:pt x="465025" y="86050"/>
                      <a:pt x="457859" y="103350"/>
                      <a:pt x="445105" y="116104"/>
                    </a:cubicBezTo>
                    <a:cubicBezTo>
                      <a:pt x="432350" y="128859"/>
                      <a:pt x="415051" y="136025"/>
                      <a:pt x="397013" y="136025"/>
                    </a:cubicBezTo>
                    <a:lnTo>
                      <a:pt x="68012" y="136025"/>
                    </a:lnTo>
                    <a:cubicBezTo>
                      <a:pt x="49974" y="136025"/>
                      <a:pt x="32675" y="128859"/>
                      <a:pt x="19920" y="116104"/>
                    </a:cubicBezTo>
                    <a:cubicBezTo>
                      <a:pt x="7166" y="103350"/>
                      <a:pt x="0" y="86050"/>
                      <a:pt x="0" y="68012"/>
                    </a:cubicBezTo>
                    <a:lnTo>
                      <a:pt x="0" y="68012"/>
                    </a:lnTo>
                    <a:cubicBezTo>
                      <a:pt x="0" y="49974"/>
                      <a:pt x="7166" y="32675"/>
                      <a:pt x="19920" y="19920"/>
                    </a:cubicBezTo>
                    <a:cubicBezTo>
                      <a:pt x="32675" y="7166"/>
                      <a:pt x="49974" y="0"/>
                      <a:pt x="68012" y="0"/>
                    </a:cubicBezTo>
                    <a:close/>
                  </a:path>
                </a:pathLst>
              </a:custGeom>
              <a:solidFill>
                <a:srgbClr val="FFFFFF"/>
              </a:solidFill>
            </p:spPr>
          </p:sp>
          <p:sp>
            <p:nvSpPr>
              <p:cNvPr name="TextBox 14" id="14"/>
              <p:cNvSpPr txBox="true"/>
              <p:nvPr/>
            </p:nvSpPr>
            <p:spPr>
              <a:xfrm>
                <a:off x="0" y="-57150"/>
                <a:ext cx="465025" cy="19317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14671" y="353142"/>
              <a:ext cx="2009857" cy="544195"/>
            </a:xfrm>
            <a:prstGeom prst="rect">
              <a:avLst/>
            </a:prstGeom>
          </p:spPr>
          <p:txBody>
            <a:bodyPr anchor="t" rtlCol="false" tIns="0" lIns="0" bIns="0" rIns="0">
              <a:spAutoFit/>
            </a:bodyPr>
            <a:lstStyle/>
            <a:p>
              <a:pPr algn="ctr">
                <a:lnSpc>
                  <a:spcPts val="3359"/>
                </a:lnSpc>
              </a:pPr>
              <a:r>
                <a:rPr lang="en-US" sz="2399">
                  <a:solidFill>
                    <a:srgbClr val="004AAD"/>
                  </a:solidFill>
                  <a:latin typeface="Poppins"/>
                  <a:ea typeface="Poppins"/>
                  <a:cs typeface="Poppins"/>
                  <a:sym typeface="Poppins"/>
                </a:rPr>
                <a:t>Giới thiệu</a:t>
              </a:r>
            </a:p>
          </p:txBody>
        </p:sp>
        <p:sp>
          <p:nvSpPr>
            <p:cNvPr name="TextBox 16" id="16"/>
            <p:cNvSpPr txBox="true"/>
            <p:nvPr/>
          </p:nvSpPr>
          <p:spPr>
            <a:xfrm rot="0">
              <a:off x="3447392" y="365842"/>
              <a:ext cx="1883263" cy="544195"/>
            </a:xfrm>
            <a:prstGeom prst="rect">
              <a:avLst/>
            </a:prstGeom>
          </p:spPr>
          <p:txBody>
            <a:bodyPr anchor="t" rtlCol="false" tIns="0" lIns="0" bIns="0" rIns="0">
              <a:spAutoFit/>
            </a:bodyPr>
            <a:lstStyle/>
            <a:p>
              <a:pPr algn="ctr">
                <a:lnSpc>
                  <a:spcPts val="3359"/>
                </a:lnSpc>
              </a:pPr>
              <a:r>
                <a:rPr lang="en-US" sz="2400" b="true">
                  <a:solidFill>
                    <a:srgbClr val="004AAD"/>
                  </a:solidFill>
                  <a:latin typeface="Poppins Bold"/>
                  <a:ea typeface="Poppins Bold"/>
                  <a:cs typeface="Poppins Bold"/>
                  <a:sym typeface="Poppins Bold"/>
                </a:rPr>
                <a:t>Use case</a:t>
              </a:r>
            </a:p>
          </p:txBody>
        </p:sp>
        <p:sp>
          <p:nvSpPr>
            <p:cNvPr name="TextBox 17" id="17"/>
            <p:cNvSpPr txBox="true"/>
            <p:nvPr/>
          </p:nvSpPr>
          <p:spPr>
            <a:xfrm rot="0">
              <a:off x="6219655"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Workflow</a:t>
              </a:r>
            </a:p>
          </p:txBody>
        </p:sp>
        <p:sp>
          <p:nvSpPr>
            <p:cNvPr name="TextBox 18" id="18"/>
            <p:cNvSpPr txBox="true"/>
            <p:nvPr/>
          </p:nvSpPr>
          <p:spPr>
            <a:xfrm rot="0">
              <a:off x="8991918"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ERD</a:t>
              </a:r>
            </a:p>
          </p:txBody>
        </p:sp>
        <p:sp>
          <p:nvSpPr>
            <p:cNvPr name="TextBox 19" id="19"/>
            <p:cNvSpPr txBox="true"/>
            <p:nvPr/>
          </p:nvSpPr>
          <p:spPr>
            <a:xfrm rot="0">
              <a:off x="1176418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Figma</a:t>
              </a:r>
            </a:p>
          </p:txBody>
        </p:sp>
        <p:sp>
          <p:nvSpPr>
            <p:cNvPr name="TextBox 20" id="20"/>
            <p:cNvSpPr txBox="true"/>
            <p:nvPr/>
          </p:nvSpPr>
          <p:spPr>
            <a:xfrm rot="0">
              <a:off x="14536445"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Kết luận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028700" y="-20442"/>
            <a:ext cx="16291886" cy="10287000"/>
          </a:xfrm>
          <a:custGeom>
            <a:avLst/>
            <a:gdLst/>
            <a:ahLst/>
            <a:cxnLst/>
            <a:rect r="r" b="b" t="t" l="l"/>
            <a:pathLst>
              <a:path h="10287000" w="16291886">
                <a:moveTo>
                  <a:pt x="0" y="0"/>
                </a:moveTo>
                <a:lnTo>
                  <a:pt x="16291886" y="0"/>
                </a:lnTo>
                <a:lnTo>
                  <a:pt x="16291886" y="10287000"/>
                </a:lnTo>
                <a:lnTo>
                  <a:pt x="0" y="10287000"/>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0800000">
            <a:off x="-186569" y="-483186"/>
            <a:ext cx="8624345" cy="8624345"/>
          </a:xfrm>
          <a:custGeom>
            <a:avLst/>
            <a:gdLst/>
            <a:ahLst/>
            <a:cxnLst/>
            <a:rect r="r" b="b" t="t" l="l"/>
            <a:pathLst>
              <a:path h="8624345" w="8624345">
                <a:moveTo>
                  <a:pt x="0" y="0"/>
                </a:moveTo>
                <a:lnTo>
                  <a:pt x="8624345" y="0"/>
                </a:lnTo>
                <a:lnTo>
                  <a:pt x="8624345" y="8624346"/>
                </a:lnTo>
                <a:lnTo>
                  <a:pt x="0" y="8624346"/>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1425" y="7688153"/>
            <a:ext cx="10335425" cy="3140294"/>
          </a:xfrm>
          <a:custGeom>
            <a:avLst/>
            <a:gdLst/>
            <a:ahLst/>
            <a:cxnLst/>
            <a:rect r="r" b="b" t="t" l="l"/>
            <a:pathLst>
              <a:path h="3140294" w="10335425">
                <a:moveTo>
                  <a:pt x="0" y="0"/>
                </a:moveTo>
                <a:lnTo>
                  <a:pt x="10335425" y="0"/>
                </a:lnTo>
                <a:lnTo>
                  <a:pt x="10335425" y="3140294"/>
                </a:lnTo>
                <a:lnTo>
                  <a:pt x="0" y="3140294"/>
                </a:lnTo>
                <a:lnTo>
                  <a:pt x="0" y="0"/>
                </a:lnTo>
                <a:close/>
              </a:path>
            </a:pathLst>
          </a:custGeom>
          <a:blipFill>
            <a:blip r:embed="rId5">
              <a:alphaModFix amt="13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694164" y="1954516"/>
            <a:ext cx="8624345" cy="8624345"/>
          </a:xfrm>
          <a:custGeom>
            <a:avLst/>
            <a:gdLst/>
            <a:ahLst/>
            <a:cxnLst/>
            <a:rect r="r" b="b" t="t" l="l"/>
            <a:pathLst>
              <a:path h="8624345" w="8624345">
                <a:moveTo>
                  <a:pt x="0" y="0"/>
                </a:moveTo>
                <a:lnTo>
                  <a:pt x="8624345" y="0"/>
                </a:lnTo>
                <a:lnTo>
                  <a:pt x="8624345" y="8624345"/>
                </a:lnTo>
                <a:lnTo>
                  <a:pt x="0" y="862434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true" flipV="false" rot="0">
            <a:off x="14006337" y="4383088"/>
            <a:ext cx="3635400" cy="7540410"/>
          </a:xfrm>
          <a:custGeom>
            <a:avLst/>
            <a:gdLst/>
            <a:ahLst/>
            <a:cxnLst/>
            <a:rect r="r" b="b" t="t" l="l"/>
            <a:pathLst>
              <a:path h="7540410" w="3635400">
                <a:moveTo>
                  <a:pt x="3635399" y="0"/>
                </a:moveTo>
                <a:lnTo>
                  <a:pt x="0" y="0"/>
                </a:lnTo>
                <a:lnTo>
                  <a:pt x="0" y="7540410"/>
                </a:lnTo>
                <a:lnTo>
                  <a:pt x="3635399" y="7540410"/>
                </a:lnTo>
                <a:lnTo>
                  <a:pt x="3635399" y="0"/>
                </a:lnTo>
                <a:close/>
              </a:path>
            </a:pathLst>
          </a:custGeom>
          <a:blipFill>
            <a:blip r:embed="rId7"/>
            <a:stretch>
              <a:fillRect l="0" t="0" r="0" b="0"/>
            </a:stretch>
          </a:blipFill>
        </p:spPr>
      </p:sp>
      <p:sp>
        <p:nvSpPr>
          <p:cNvPr name="TextBox 7" id="7"/>
          <p:cNvSpPr txBox="true"/>
          <p:nvPr/>
        </p:nvSpPr>
        <p:spPr>
          <a:xfrm rot="0">
            <a:off x="5468669" y="4449763"/>
            <a:ext cx="7350662" cy="1454149"/>
          </a:xfrm>
          <a:prstGeom prst="rect">
            <a:avLst/>
          </a:prstGeom>
        </p:spPr>
        <p:txBody>
          <a:bodyPr anchor="t" rtlCol="false" tIns="0" lIns="0" bIns="0" rIns="0">
            <a:spAutoFit/>
          </a:bodyPr>
          <a:lstStyle/>
          <a:p>
            <a:pPr algn="ctr">
              <a:lnSpc>
                <a:spcPts val="10299"/>
              </a:lnSpc>
            </a:pPr>
            <a:r>
              <a:rPr lang="en-US" sz="9999" b="true">
                <a:solidFill>
                  <a:srgbClr val="004AAD"/>
                </a:solidFill>
                <a:latin typeface="Poppins Bold"/>
                <a:ea typeface="Poppins Bold"/>
                <a:cs typeface="Poppins Bold"/>
                <a:sym typeface="Poppins Bold"/>
              </a:rPr>
              <a:t>Workflow</a:t>
            </a:r>
          </a:p>
        </p:txBody>
      </p:sp>
      <p:grpSp>
        <p:nvGrpSpPr>
          <p:cNvPr name="Group 8" id="8"/>
          <p:cNvGrpSpPr/>
          <p:nvPr/>
        </p:nvGrpSpPr>
        <p:grpSpPr>
          <a:xfrm rot="0">
            <a:off x="2732295" y="538946"/>
            <a:ext cx="12780916" cy="1065324"/>
            <a:chOff x="0" y="0"/>
            <a:chExt cx="17041222" cy="1420432"/>
          </a:xfrm>
        </p:grpSpPr>
        <p:grpSp>
          <p:nvGrpSpPr>
            <p:cNvPr name="Group 9" id="9"/>
            <p:cNvGrpSpPr/>
            <p:nvPr/>
          </p:nvGrpSpPr>
          <p:grpSpPr>
            <a:xfrm rot="0">
              <a:off x="0" y="0"/>
              <a:ext cx="17041222" cy="1420432"/>
              <a:chOff x="0" y="0"/>
              <a:chExt cx="3366167" cy="280579"/>
            </a:xfrm>
          </p:grpSpPr>
          <p:sp>
            <p:nvSpPr>
              <p:cNvPr name="Freeform 10" id="10"/>
              <p:cNvSpPr/>
              <p:nvPr/>
            </p:nvSpPr>
            <p:spPr>
              <a:xfrm flipH="false" flipV="false" rot="0">
                <a:off x="0" y="0"/>
                <a:ext cx="3366167" cy="280579"/>
              </a:xfrm>
              <a:custGeom>
                <a:avLst/>
                <a:gdLst/>
                <a:ahLst/>
                <a:cxnLst/>
                <a:rect r="r" b="b" t="t" l="l"/>
                <a:pathLst>
                  <a:path h="280579" w="3366167">
                    <a:moveTo>
                      <a:pt x="30893" y="0"/>
                    </a:moveTo>
                    <a:lnTo>
                      <a:pt x="3335275" y="0"/>
                    </a:lnTo>
                    <a:cubicBezTo>
                      <a:pt x="3352336" y="0"/>
                      <a:pt x="3366167" y="13831"/>
                      <a:pt x="3366167" y="30893"/>
                    </a:cubicBezTo>
                    <a:lnTo>
                      <a:pt x="3366167" y="249686"/>
                    </a:lnTo>
                    <a:cubicBezTo>
                      <a:pt x="3366167" y="266748"/>
                      <a:pt x="3352336" y="280579"/>
                      <a:pt x="3335275" y="280579"/>
                    </a:cubicBezTo>
                    <a:lnTo>
                      <a:pt x="30893" y="280579"/>
                    </a:lnTo>
                    <a:cubicBezTo>
                      <a:pt x="13831" y="280579"/>
                      <a:pt x="0" y="266748"/>
                      <a:pt x="0" y="249686"/>
                    </a:cubicBezTo>
                    <a:lnTo>
                      <a:pt x="0" y="30893"/>
                    </a:lnTo>
                    <a:cubicBezTo>
                      <a:pt x="0" y="13831"/>
                      <a:pt x="13831" y="0"/>
                      <a:pt x="30893" y="0"/>
                    </a:cubicBezTo>
                    <a:close/>
                  </a:path>
                </a:pathLst>
              </a:custGeom>
              <a:gradFill rotWithShape="true">
                <a:gsLst>
                  <a:gs pos="0">
                    <a:srgbClr val="F8B7E4">
                      <a:alpha val="29000"/>
                    </a:srgbClr>
                  </a:gs>
                  <a:gs pos="100000">
                    <a:srgbClr val="70659C">
                      <a:alpha val="29000"/>
                    </a:srgbClr>
                  </a:gs>
                </a:gsLst>
                <a:lin ang="0"/>
              </a:gradFill>
            </p:spPr>
          </p:sp>
          <p:sp>
            <p:nvSpPr>
              <p:cNvPr name="TextBox 11" id="11"/>
              <p:cNvSpPr txBox="true"/>
              <p:nvPr/>
            </p:nvSpPr>
            <p:spPr>
              <a:xfrm>
                <a:off x="0" y="-57150"/>
                <a:ext cx="3366167" cy="337729"/>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5953427" y="292262"/>
              <a:ext cx="2354189" cy="688625"/>
              <a:chOff x="0" y="0"/>
              <a:chExt cx="465025" cy="136025"/>
            </a:xfrm>
          </p:grpSpPr>
          <p:sp>
            <p:nvSpPr>
              <p:cNvPr name="Freeform 13" id="13"/>
              <p:cNvSpPr/>
              <p:nvPr/>
            </p:nvSpPr>
            <p:spPr>
              <a:xfrm flipH="false" flipV="false" rot="0">
                <a:off x="0" y="0"/>
                <a:ext cx="465025" cy="136025"/>
              </a:xfrm>
              <a:custGeom>
                <a:avLst/>
                <a:gdLst/>
                <a:ahLst/>
                <a:cxnLst/>
                <a:rect r="r" b="b" t="t" l="l"/>
                <a:pathLst>
                  <a:path h="136025" w="465025">
                    <a:moveTo>
                      <a:pt x="68012" y="0"/>
                    </a:moveTo>
                    <a:lnTo>
                      <a:pt x="397013" y="0"/>
                    </a:lnTo>
                    <a:cubicBezTo>
                      <a:pt x="415051" y="0"/>
                      <a:pt x="432350" y="7166"/>
                      <a:pt x="445105" y="19920"/>
                    </a:cubicBezTo>
                    <a:cubicBezTo>
                      <a:pt x="457859" y="32675"/>
                      <a:pt x="465025" y="49974"/>
                      <a:pt x="465025" y="68012"/>
                    </a:cubicBezTo>
                    <a:lnTo>
                      <a:pt x="465025" y="68012"/>
                    </a:lnTo>
                    <a:cubicBezTo>
                      <a:pt x="465025" y="86050"/>
                      <a:pt x="457859" y="103350"/>
                      <a:pt x="445105" y="116104"/>
                    </a:cubicBezTo>
                    <a:cubicBezTo>
                      <a:pt x="432350" y="128859"/>
                      <a:pt x="415051" y="136025"/>
                      <a:pt x="397013" y="136025"/>
                    </a:cubicBezTo>
                    <a:lnTo>
                      <a:pt x="68012" y="136025"/>
                    </a:lnTo>
                    <a:cubicBezTo>
                      <a:pt x="49974" y="136025"/>
                      <a:pt x="32675" y="128859"/>
                      <a:pt x="19920" y="116104"/>
                    </a:cubicBezTo>
                    <a:cubicBezTo>
                      <a:pt x="7166" y="103350"/>
                      <a:pt x="0" y="86050"/>
                      <a:pt x="0" y="68012"/>
                    </a:cubicBezTo>
                    <a:lnTo>
                      <a:pt x="0" y="68012"/>
                    </a:lnTo>
                    <a:cubicBezTo>
                      <a:pt x="0" y="49974"/>
                      <a:pt x="7166" y="32675"/>
                      <a:pt x="19920" y="19920"/>
                    </a:cubicBezTo>
                    <a:cubicBezTo>
                      <a:pt x="32675" y="7166"/>
                      <a:pt x="49974" y="0"/>
                      <a:pt x="68012" y="0"/>
                    </a:cubicBezTo>
                    <a:close/>
                  </a:path>
                </a:pathLst>
              </a:custGeom>
              <a:solidFill>
                <a:srgbClr val="FFFFFF"/>
              </a:solidFill>
            </p:spPr>
          </p:sp>
          <p:sp>
            <p:nvSpPr>
              <p:cNvPr name="TextBox 14" id="14"/>
              <p:cNvSpPr txBox="true"/>
              <p:nvPr/>
            </p:nvSpPr>
            <p:spPr>
              <a:xfrm>
                <a:off x="0" y="-57150"/>
                <a:ext cx="465025" cy="19317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14671" y="353142"/>
              <a:ext cx="2009857" cy="544195"/>
            </a:xfrm>
            <a:prstGeom prst="rect">
              <a:avLst/>
            </a:prstGeom>
          </p:spPr>
          <p:txBody>
            <a:bodyPr anchor="t" rtlCol="false" tIns="0" lIns="0" bIns="0" rIns="0">
              <a:spAutoFit/>
            </a:bodyPr>
            <a:lstStyle/>
            <a:p>
              <a:pPr algn="ctr">
                <a:lnSpc>
                  <a:spcPts val="3359"/>
                </a:lnSpc>
              </a:pPr>
              <a:r>
                <a:rPr lang="en-US" sz="2399">
                  <a:solidFill>
                    <a:srgbClr val="004AAD"/>
                  </a:solidFill>
                  <a:latin typeface="Poppins"/>
                  <a:ea typeface="Poppins"/>
                  <a:cs typeface="Poppins"/>
                  <a:sym typeface="Poppins"/>
                </a:rPr>
                <a:t>Giới thiệu</a:t>
              </a:r>
            </a:p>
          </p:txBody>
        </p:sp>
        <p:sp>
          <p:nvSpPr>
            <p:cNvPr name="TextBox 16" id="16"/>
            <p:cNvSpPr txBox="true"/>
            <p:nvPr/>
          </p:nvSpPr>
          <p:spPr>
            <a:xfrm rot="0">
              <a:off x="344739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Use case</a:t>
              </a:r>
            </a:p>
          </p:txBody>
        </p:sp>
        <p:sp>
          <p:nvSpPr>
            <p:cNvPr name="TextBox 17" id="17"/>
            <p:cNvSpPr txBox="true"/>
            <p:nvPr/>
          </p:nvSpPr>
          <p:spPr>
            <a:xfrm rot="0">
              <a:off x="6137341" y="365842"/>
              <a:ext cx="2087961" cy="544195"/>
            </a:xfrm>
            <a:prstGeom prst="rect">
              <a:avLst/>
            </a:prstGeom>
          </p:spPr>
          <p:txBody>
            <a:bodyPr anchor="t" rtlCol="false" tIns="0" lIns="0" bIns="0" rIns="0">
              <a:spAutoFit/>
            </a:bodyPr>
            <a:lstStyle/>
            <a:p>
              <a:pPr algn="ctr">
                <a:lnSpc>
                  <a:spcPts val="3359"/>
                </a:lnSpc>
              </a:pPr>
              <a:r>
                <a:rPr lang="en-US" sz="2400" b="true">
                  <a:solidFill>
                    <a:srgbClr val="004AAD"/>
                  </a:solidFill>
                  <a:latin typeface="Poppins Bold"/>
                  <a:ea typeface="Poppins Bold"/>
                  <a:cs typeface="Poppins Bold"/>
                  <a:sym typeface="Poppins Bold"/>
                </a:rPr>
                <a:t>Workflow</a:t>
              </a:r>
            </a:p>
          </p:txBody>
        </p:sp>
        <p:sp>
          <p:nvSpPr>
            <p:cNvPr name="TextBox 18" id="18"/>
            <p:cNvSpPr txBox="true"/>
            <p:nvPr/>
          </p:nvSpPr>
          <p:spPr>
            <a:xfrm rot="0">
              <a:off x="8991918"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ERD</a:t>
              </a:r>
            </a:p>
          </p:txBody>
        </p:sp>
        <p:sp>
          <p:nvSpPr>
            <p:cNvPr name="TextBox 19" id="19"/>
            <p:cNvSpPr txBox="true"/>
            <p:nvPr/>
          </p:nvSpPr>
          <p:spPr>
            <a:xfrm rot="0">
              <a:off x="1176418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Figma</a:t>
              </a:r>
            </a:p>
          </p:txBody>
        </p:sp>
        <p:sp>
          <p:nvSpPr>
            <p:cNvPr name="TextBox 20" id="20"/>
            <p:cNvSpPr txBox="true"/>
            <p:nvPr/>
          </p:nvSpPr>
          <p:spPr>
            <a:xfrm rot="0">
              <a:off x="14536445"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Kết luận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15092005"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5400000">
            <a:off x="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2501" y="2057400"/>
            <a:ext cx="18288000" cy="5716838"/>
          </a:xfrm>
          <a:custGeom>
            <a:avLst/>
            <a:gdLst/>
            <a:ahLst/>
            <a:cxnLst/>
            <a:rect r="r" b="b" t="t" l="l"/>
            <a:pathLst>
              <a:path h="5716838" w="18288000">
                <a:moveTo>
                  <a:pt x="0" y="0"/>
                </a:moveTo>
                <a:lnTo>
                  <a:pt x="18288000" y="0"/>
                </a:lnTo>
                <a:lnTo>
                  <a:pt x="18288000" y="5716838"/>
                </a:lnTo>
                <a:lnTo>
                  <a:pt x="0" y="5716838"/>
                </a:lnTo>
                <a:lnTo>
                  <a:pt x="0" y="0"/>
                </a:lnTo>
                <a:close/>
              </a:path>
            </a:pathLst>
          </a:custGeom>
          <a:blipFill>
            <a:blip r:embed="rId5"/>
            <a:stretch>
              <a:fillRect l="0" t="0" r="0" b="-4499"/>
            </a:stretch>
          </a:blipFill>
        </p:spPr>
      </p:sp>
      <p:sp>
        <p:nvSpPr>
          <p:cNvPr name="TextBox 6" id="6"/>
          <p:cNvSpPr txBox="true"/>
          <p:nvPr/>
        </p:nvSpPr>
        <p:spPr>
          <a:xfrm rot="0">
            <a:off x="1286442" y="8540750"/>
            <a:ext cx="15690114" cy="717550"/>
          </a:xfrm>
          <a:prstGeom prst="rect">
            <a:avLst/>
          </a:prstGeom>
        </p:spPr>
        <p:txBody>
          <a:bodyPr anchor="t" rtlCol="false" tIns="0" lIns="0" bIns="0" rIns="0">
            <a:spAutoFit/>
          </a:bodyPr>
          <a:lstStyle/>
          <a:p>
            <a:pPr algn="ctr">
              <a:lnSpc>
                <a:spcPts val="5599"/>
              </a:lnSpc>
              <a:spcBef>
                <a:spcPct val="0"/>
              </a:spcBef>
            </a:pPr>
            <a:r>
              <a:rPr lang="en-US" sz="3999">
                <a:solidFill>
                  <a:srgbClr val="004AAD"/>
                </a:solidFill>
                <a:latin typeface="Poppins"/>
                <a:ea typeface="Poppins"/>
                <a:cs typeface="Poppins"/>
                <a:sym typeface="Poppins"/>
              </a:rPr>
              <a:t>WF Theo dõi sức khỏe &amp; Trò chuyện với Digital Human</a:t>
            </a:r>
          </a:p>
        </p:txBody>
      </p:sp>
      <p:grpSp>
        <p:nvGrpSpPr>
          <p:cNvPr name="Group 7" id="7"/>
          <p:cNvGrpSpPr/>
          <p:nvPr/>
        </p:nvGrpSpPr>
        <p:grpSpPr>
          <a:xfrm rot="0">
            <a:off x="2732295" y="538946"/>
            <a:ext cx="12780916" cy="1065324"/>
            <a:chOff x="0" y="0"/>
            <a:chExt cx="17041222" cy="1420432"/>
          </a:xfrm>
        </p:grpSpPr>
        <p:grpSp>
          <p:nvGrpSpPr>
            <p:cNvPr name="Group 8" id="8"/>
            <p:cNvGrpSpPr/>
            <p:nvPr/>
          </p:nvGrpSpPr>
          <p:grpSpPr>
            <a:xfrm rot="0">
              <a:off x="0" y="0"/>
              <a:ext cx="17041222" cy="1420432"/>
              <a:chOff x="0" y="0"/>
              <a:chExt cx="3366167" cy="280579"/>
            </a:xfrm>
          </p:grpSpPr>
          <p:sp>
            <p:nvSpPr>
              <p:cNvPr name="Freeform 9" id="9"/>
              <p:cNvSpPr/>
              <p:nvPr/>
            </p:nvSpPr>
            <p:spPr>
              <a:xfrm flipH="false" flipV="false" rot="0">
                <a:off x="0" y="0"/>
                <a:ext cx="3366167" cy="280579"/>
              </a:xfrm>
              <a:custGeom>
                <a:avLst/>
                <a:gdLst/>
                <a:ahLst/>
                <a:cxnLst/>
                <a:rect r="r" b="b" t="t" l="l"/>
                <a:pathLst>
                  <a:path h="280579" w="3366167">
                    <a:moveTo>
                      <a:pt x="30893" y="0"/>
                    </a:moveTo>
                    <a:lnTo>
                      <a:pt x="3335275" y="0"/>
                    </a:lnTo>
                    <a:cubicBezTo>
                      <a:pt x="3352336" y="0"/>
                      <a:pt x="3366167" y="13831"/>
                      <a:pt x="3366167" y="30893"/>
                    </a:cubicBezTo>
                    <a:lnTo>
                      <a:pt x="3366167" y="249686"/>
                    </a:lnTo>
                    <a:cubicBezTo>
                      <a:pt x="3366167" y="266748"/>
                      <a:pt x="3352336" y="280579"/>
                      <a:pt x="3335275" y="280579"/>
                    </a:cubicBezTo>
                    <a:lnTo>
                      <a:pt x="30893" y="280579"/>
                    </a:lnTo>
                    <a:cubicBezTo>
                      <a:pt x="13831" y="280579"/>
                      <a:pt x="0" y="266748"/>
                      <a:pt x="0" y="249686"/>
                    </a:cubicBezTo>
                    <a:lnTo>
                      <a:pt x="0" y="30893"/>
                    </a:lnTo>
                    <a:cubicBezTo>
                      <a:pt x="0" y="13831"/>
                      <a:pt x="13831" y="0"/>
                      <a:pt x="30893" y="0"/>
                    </a:cubicBezTo>
                    <a:close/>
                  </a:path>
                </a:pathLst>
              </a:custGeom>
              <a:gradFill rotWithShape="true">
                <a:gsLst>
                  <a:gs pos="0">
                    <a:srgbClr val="F8B7E4">
                      <a:alpha val="29000"/>
                    </a:srgbClr>
                  </a:gs>
                  <a:gs pos="100000">
                    <a:srgbClr val="70659C">
                      <a:alpha val="29000"/>
                    </a:srgbClr>
                  </a:gs>
                </a:gsLst>
                <a:lin ang="0"/>
              </a:gradFill>
            </p:spPr>
          </p:sp>
          <p:sp>
            <p:nvSpPr>
              <p:cNvPr name="TextBox 10" id="10"/>
              <p:cNvSpPr txBox="true"/>
              <p:nvPr/>
            </p:nvSpPr>
            <p:spPr>
              <a:xfrm>
                <a:off x="0" y="-57150"/>
                <a:ext cx="3366167" cy="337729"/>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5953427" y="292262"/>
              <a:ext cx="2354189" cy="688625"/>
              <a:chOff x="0" y="0"/>
              <a:chExt cx="465025" cy="136025"/>
            </a:xfrm>
          </p:grpSpPr>
          <p:sp>
            <p:nvSpPr>
              <p:cNvPr name="Freeform 12" id="12"/>
              <p:cNvSpPr/>
              <p:nvPr/>
            </p:nvSpPr>
            <p:spPr>
              <a:xfrm flipH="false" flipV="false" rot="0">
                <a:off x="0" y="0"/>
                <a:ext cx="465025" cy="136025"/>
              </a:xfrm>
              <a:custGeom>
                <a:avLst/>
                <a:gdLst/>
                <a:ahLst/>
                <a:cxnLst/>
                <a:rect r="r" b="b" t="t" l="l"/>
                <a:pathLst>
                  <a:path h="136025" w="465025">
                    <a:moveTo>
                      <a:pt x="68012" y="0"/>
                    </a:moveTo>
                    <a:lnTo>
                      <a:pt x="397013" y="0"/>
                    </a:lnTo>
                    <a:cubicBezTo>
                      <a:pt x="415051" y="0"/>
                      <a:pt x="432350" y="7166"/>
                      <a:pt x="445105" y="19920"/>
                    </a:cubicBezTo>
                    <a:cubicBezTo>
                      <a:pt x="457859" y="32675"/>
                      <a:pt x="465025" y="49974"/>
                      <a:pt x="465025" y="68012"/>
                    </a:cubicBezTo>
                    <a:lnTo>
                      <a:pt x="465025" y="68012"/>
                    </a:lnTo>
                    <a:cubicBezTo>
                      <a:pt x="465025" y="86050"/>
                      <a:pt x="457859" y="103350"/>
                      <a:pt x="445105" y="116104"/>
                    </a:cubicBezTo>
                    <a:cubicBezTo>
                      <a:pt x="432350" y="128859"/>
                      <a:pt x="415051" y="136025"/>
                      <a:pt x="397013" y="136025"/>
                    </a:cubicBezTo>
                    <a:lnTo>
                      <a:pt x="68012" y="136025"/>
                    </a:lnTo>
                    <a:cubicBezTo>
                      <a:pt x="49974" y="136025"/>
                      <a:pt x="32675" y="128859"/>
                      <a:pt x="19920" y="116104"/>
                    </a:cubicBezTo>
                    <a:cubicBezTo>
                      <a:pt x="7166" y="103350"/>
                      <a:pt x="0" y="86050"/>
                      <a:pt x="0" y="68012"/>
                    </a:cubicBezTo>
                    <a:lnTo>
                      <a:pt x="0" y="68012"/>
                    </a:lnTo>
                    <a:cubicBezTo>
                      <a:pt x="0" y="49974"/>
                      <a:pt x="7166" y="32675"/>
                      <a:pt x="19920" y="19920"/>
                    </a:cubicBezTo>
                    <a:cubicBezTo>
                      <a:pt x="32675" y="7166"/>
                      <a:pt x="49974" y="0"/>
                      <a:pt x="68012" y="0"/>
                    </a:cubicBezTo>
                    <a:close/>
                  </a:path>
                </a:pathLst>
              </a:custGeom>
              <a:solidFill>
                <a:srgbClr val="FFFFFF"/>
              </a:solidFill>
            </p:spPr>
          </p:sp>
          <p:sp>
            <p:nvSpPr>
              <p:cNvPr name="TextBox 13" id="13"/>
              <p:cNvSpPr txBox="true"/>
              <p:nvPr/>
            </p:nvSpPr>
            <p:spPr>
              <a:xfrm>
                <a:off x="0" y="-57150"/>
                <a:ext cx="465025" cy="19317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14671" y="353142"/>
              <a:ext cx="2009857" cy="544195"/>
            </a:xfrm>
            <a:prstGeom prst="rect">
              <a:avLst/>
            </a:prstGeom>
          </p:spPr>
          <p:txBody>
            <a:bodyPr anchor="t" rtlCol="false" tIns="0" lIns="0" bIns="0" rIns="0">
              <a:spAutoFit/>
            </a:bodyPr>
            <a:lstStyle/>
            <a:p>
              <a:pPr algn="ctr">
                <a:lnSpc>
                  <a:spcPts val="3359"/>
                </a:lnSpc>
              </a:pPr>
              <a:r>
                <a:rPr lang="en-US" sz="2399">
                  <a:solidFill>
                    <a:srgbClr val="004AAD"/>
                  </a:solidFill>
                  <a:latin typeface="Poppins"/>
                  <a:ea typeface="Poppins"/>
                  <a:cs typeface="Poppins"/>
                  <a:sym typeface="Poppins"/>
                </a:rPr>
                <a:t>Giới thiệu</a:t>
              </a:r>
            </a:p>
          </p:txBody>
        </p:sp>
        <p:sp>
          <p:nvSpPr>
            <p:cNvPr name="TextBox 15" id="15"/>
            <p:cNvSpPr txBox="true"/>
            <p:nvPr/>
          </p:nvSpPr>
          <p:spPr>
            <a:xfrm rot="0">
              <a:off x="344739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Use case</a:t>
              </a:r>
            </a:p>
          </p:txBody>
        </p:sp>
        <p:sp>
          <p:nvSpPr>
            <p:cNvPr name="TextBox 16" id="16"/>
            <p:cNvSpPr txBox="true"/>
            <p:nvPr/>
          </p:nvSpPr>
          <p:spPr>
            <a:xfrm rot="0">
              <a:off x="6137341" y="365842"/>
              <a:ext cx="2087961" cy="544195"/>
            </a:xfrm>
            <a:prstGeom prst="rect">
              <a:avLst/>
            </a:prstGeom>
          </p:spPr>
          <p:txBody>
            <a:bodyPr anchor="t" rtlCol="false" tIns="0" lIns="0" bIns="0" rIns="0">
              <a:spAutoFit/>
            </a:bodyPr>
            <a:lstStyle/>
            <a:p>
              <a:pPr algn="ctr">
                <a:lnSpc>
                  <a:spcPts val="3359"/>
                </a:lnSpc>
              </a:pPr>
              <a:r>
                <a:rPr lang="en-US" sz="2400" b="true">
                  <a:solidFill>
                    <a:srgbClr val="004AAD"/>
                  </a:solidFill>
                  <a:latin typeface="Poppins Bold"/>
                  <a:ea typeface="Poppins Bold"/>
                  <a:cs typeface="Poppins Bold"/>
                  <a:sym typeface="Poppins Bold"/>
                </a:rPr>
                <a:t>Workflow</a:t>
              </a:r>
            </a:p>
          </p:txBody>
        </p:sp>
        <p:sp>
          <p:nvSpPr>
            <p:cNvPr name="TextBox 17" id="17"/>
            <p:cNvSpPr txBox="true"/>
            <p:nvPr/>
          </p:nvSpPr>
          <p:spPr>
            <a:xfrm rot="0">
              <a:off x="8991918"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ERD</a:t>
              </a:r>
            </a:p>
          </p:txBody>
        </p:sp>
        <p:sp>
          <p:nvSpPr>
            <p:cNvPr name="TextBox 18" id="18"/>
            <p:cNvSpPr txBox="true"/>
            <p:nvPr/>
          </p:nvSpPr>
          <p:spPr>
            <a:xfrm rot="0">
              <a:off x="1176418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Figma</a:t>
              </a:r>
            </a:p>
          </p:txBody>
        </p:sp>
        <p:sp>
          <p:nvSpPr>
            <p:cNvPr name="TextBox 19" id="19"/>
            <p:cNvSpPr txBox="true"/>
            <p:nvPr/>
          </p:nvSpPr>
          <p:spPr>
            <a:xfrm rot="0">
              <a:off x="14536445"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Kết luận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00000">
            <a:off x="15092005"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5400000">
            <a:off x="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1286442" y="8540750"/>
            <a:ext cx="15690114" cy="717550"/>
          </a:xfrm>
          <a:prstGeom prst="rect">
            <a:avLst/>
          </a:prstGeom>
        </p:spPr>
        <p:txBody>
          <a:bodyPr anchor="t" rtlCol="false" tIns="0" lIns="0" bIns="0" rIns="0">
            <a:spAutoFit/>
          </a:bodyPr>
          <a:lstStyle/>
          <a:p>
            <a:pPr algn="ctr">
              <a:lnSpc>
                <a:spcPts val="5599"/>
              </a:lnSpc>
              <a:spcBef>
                <a:spcPct val="0"/>
              </a:spcBef>
            </a:pPr>
            <a:r>
              <a:rPr lang="en-US" sz="3999">
                <a:solidFill>
                  <a:srgbClr val="004AAD"/>
                </a:solidFill>
                <a:latin typeface="Poppins"/>
                <a:ea typeface="Poppins"/>
                <a:cs typeface="Poppins"/>
                <a:sym typeface="Poppins"/>
              </a:rPr>
              <a:t>WF Theo dõi Người được giám hộ</a:t>
            </a:r>
          </a:p>
        </p:txBody>
      </p:sp>
      <p:sp>
        <p:nvSpPr>
          <p:cNvPr name="Freeform 6" id="6"/>
          <p:cNvSpPr/>
          <p:nvPr/>
        </p:nvSpPr>
        <p:spPr>
          <a:xfrm flipH="false" flipV="false" rot="0">
            <a:off x="0" y="2001366"/>
            <a:ext cx="18288000" cy="6228234"/>
          </a:xfrm>
          <a:custGeom>
            <a:avLst/>
            <a:gdLst/>
            <a:ahLst/>
            <a:cxnLst/>
            <a:rect r="r" b="b" t="t" l="l"/>
            <a:pathLst>
              <a:path h="6228234" w="18288000">
                <a:moveTo>
                  <a:pt x="0" y="0"/>
                </a:moveTo>
                <a:lnTo>
                  <a:pt x="18288000" y="0"/>
                </a:lnTo>
                <a:lnTo>
                  <a:pt x="18288000" y="6228234"/>
                </a:lnTo>
                <a:lnTo>
                  <a:pt x="0" y="6228234"/>
                </a:lnTo>
                <a:lnTo>
                  <a:pt x="0" y="0"/>
                </a:lnTo>
                <a:close/>
              </a:path>
            </a:pathLst>
          </a:custGeom>
          <a:blipFill>
            <a:blip r:embed="rId5"/>
            <a:stretch>
              <a:fillRect l="0" t="0" r="0" b="-4972"/>
            </a:stretch>
          </a:blipFill>
        </p:spPr>
      </p:sp>
      <p:grpSp>
        <p:nvGrpSpPr>
          <p:cNvPr name="Group 7" id="7"/>
          <p:cNvGrpSpPr/>
          <p:nvPr/>
        </p:nvGrpSpPr>
        <p:grpSpPr>
          <a:xfrm rot="0">
            <a:off x="2732295" y="538946"/>
            <a:ext cx="12780916" cy="1065324"/>
            <a:chOff x="0" y="0"/>
            <a:chExt cx="17041222" cy="1420432"/>
          </a:xfrm>
        </p:grpSpPr>
        <p:grpSp>
          <p:nvGrpSpPr>
            <p:cNvPr name="Group 8" id="8"/>
            <p:cNvGrpSpPr/>
            <p:nvPr/>
          </p:nvGrpSpPr>
          <p:grpSpPr>
            <a:xfrm rot="0">
              <a:off x="0" y="0"/>
              <a:ext cx="17041222" cy="1420432"/>
              <a:chOff x="0" y="0"/>
              <a:chExt cx="3366167" cy="280579"/>
            </a:xfrm>
          </p:grpSpPr>
          <p:sp>
            <p:nvSpPr>
              <p:cNvPr name="Freeform 9" id="9"/>
              <p:cNvSpPr/>
              <p:nvPr/>
            </p:nvSpPr>
            <p:spPr>
              <a:xfrm flipH="false" flipV="false" rot="0">
                <a:off x="0" y="0"/>
                <a:ext cx="3366167" cy="280579"/>
              </a:xfrm>
              <a:custGeom>
                <a:avLst/>
                <a:gdLst/>
                <a:ahLst/>
                <a:cxnLst/>
                <a:rect r="r" b="b" t="t" l="l"/>
                <a:pathLst>
                  <a:path h="280579" w="3366167">
                    <a:moveTo>
                      <a:pt x="30893" y="0"/>
                    </a:moveTo>
                    <a:lnTo>
                      <a:pt x="3335275" y="0"/>
                    </a:lnTo>
                    <a:cubicBezTo>
                      <a:pt x="3352336" y="0"/>
                      <a:pt x="3366167" y="13831"/>
                      <a:pt x="3366167" y="30893"/>
                    </a:cubicBezTo>
                    <a:lnTo>
                      <a:pt x="3366167" y="249686"/>
                    </a:lnTo>
                    <a:cubicBezTo>
                      <a:pt x="3366167" y="266748"/>
                      <a:pt x="3352336" y="280579"/>
                      <a:pt x="3335275" y="280579"/>
                    </a:cubicBezTo>
                    <a:lnTo>
                      <a:pt x="30893" y="280579"/>
                    </a:lnTo>
                    <a:cubicBezTo>
                      <a:pt x="13831" y="280579"/>
                      <a:pt x="0" y="266748"/>
                      <a:pt x="0" y="249686"/>
                    </a:cubicBezTo>
                    <a:lnTo>
                      <a:pt x="0" y="30893"/>
                    </a:lnTo>
                    <a:cubicBezTo>
                      <a:pt x="0" y="13831"/>
                      <a:pt x="13831" y="0"/>
                      <a:pt x="30893" y="0"/>
                    </a:cubicBezTo>
                    <a:close/>
                  </a:path>
                </a:pathLst>
              </a:custGeom>
              <a:gradFill rotWithShape="true">
                <a:gsLst>
                  <a:gs pos="0">
                    <a:srgbClr val="F8B7E4">
                      <a:alpha val="29000"/>
                    </a:srgbClr>
                  </a:gs>
                  <a:gs pos="100000">
                    <a:srgbClr val="70659C">
                      <a:alpha val="29000"/>
                    </a:srgbClr>
                  </a:gs>
                </a:gsLst>
                <a:lin ang="0"/>
              </a:gradFill>
            </p:spPr>
          </p:sp>
          <p:sp>
            <p:nvSpPr>
              <p:cNvPr name="TextBox 10" id="10"/>
              <p:cNvSpPr txBox="true"/>
              <p:nvPr/>
            </p:nvSpPr>
            <p:spPr>
              <a:xfrm>
                <a:off x="0" y="-57150"/>
                <a:ext cx="3366167" cy="337729"/>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5953427" y="292262"/>
              <a:ext cx="2354189" cy="688625"/>
              <a:chOff x="0" y="0"/>
              <a:chExt cx="465025" cy="136025"/>
            </a:xfrm>
          </p:grpSpPr>
          <p:sp>
            <p:nvSpPr>
              <p:cNvPr name="Freeform 12" id="12"/>
              <p:cNvSpPr/>
              <p:nvPr/>
            </p:nvSpPr>
            <p:spPr>
              <a:xfrm flipH="false" flipV="false" rot="0">
                <a:off x="0" y="0"/>
                <a:ext cx="465025" cy="136025"/>
              </a:xfrm>
              <a:custGeom>
                <a:avLst/>
                <a:gdLst/>
                <a:ahLst/>
                <a:cxnLst/>
                <a:rect r="r" b="b" t="t" l="l"/>
                <a:pathLst>
                  <a:path h="136025" w="465025">
                    <a:moveTo>
                      <a:pt x="68012" y="0"/>
                    </a:moveTo>
                    <a:lnTo>
                      <a:pt x="397013" y="0"/>
                    </a:lnTo>
                    <a:cubicBezTo>
                      <a:pt x="415051" y="0"/>
                      <a:pt x="432350" y="7166"/>
                      <a:pt x="445105" y="19920"/>
                    </a:cubicBezTo>
                    <a:cubicBezTo>
                      <a:pt x="457859" y="32675"/>
                      <a:pt x="465025" y="49974"/>
                      <a:pt x="465025" y="68012"/>
                    </a:cubicBezTo>
                    <a:lnTo>
                      <a:pt x="465025" y="68012"/>
                    </a:lnTo>
                    <a:cubicBezTo>
                      <a:pt x="465025" y="86050"/>
                      <a:pt x="457859" y="103350"/>
                      <a:pt x="445105" y="116104"/>
                    </a:cubicBezTo>
                    <a:cubicBezTo>
                      <a:pt x="432350" y="128859"/>
                      <a:pt x="415051" y="136025"/>
                      <a:pt x="397013" y="136025"/>
                    </a:cubicBezTo>
                    <a:lnTo>
                      <a:pt x="68012" y="136025"/>
                    </a:lnTo>
                    <a:cubicBezTo>
                      <a:pt x="49974" y="136025"/>
                      <a:pt x="32675" y="128859"/>
                      <a:pt x="19920" y="116104"/>
                    </a:cubicBezTo>
                    <a:cubicBezTo>
                      <a:pt x="7166" y="103350"/>
                      <a:pt x="0" y="86050"/>
                      <a:pt x="0" y="68012"/>
                    </a:cubicBezTo>
                    <a:lnTo>
                      <a:pt x="0" y="68012"/>
                    </a:lnTo>
                    <a:cubicBezTo>
                      <a:pt x="0" y="49974"/>
                      <a:pt x="7166" y="32675"/>
                      <a:pt x="19920" y="19920"/>
                    </a:cubicBezTo>
                    <a:cubicBezTo>
                      <a:pt x="32675" y="7166"/>
                      <a:pt x="49974" y="0"/>
                      <a:pt x="68012" y="0"/>
                    </a:cubicBezTo>
                    <a:close/>
                  </a:path>
                </a:pathLst>
              </a:custGeom>
              <a:solidFill>
                <a:srgbClr val="FFFFFF"/>
              </a:solidFill>
            </p:spPr>
          </p:sp>
          <p:sp>
            <p:nvSpPr>
              <p:cNvPr name="TextBox 13" id="13"/>
              <p:cNvSpPr txBox="true"/>
              <p:nvPr/>
            </p:nvSpPr>
            <p:spPr>
              <a:xfrm>
                <a:off x="0" y="-57150"/>
                <a:ext cx="465025" cy="19317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14671" y="353142"/>
              <a:ext cx="2009857" cy="544195"/>
            </a:xfrm>
            <a:prstGeom prst="rect">
              <a:avLst/>
            </a:prstGeom>
          </p:spPr>
          <p:txBody>
            <a:bodyPr anchor="t" rtlCol="false" tIns="0" lIns="0" bIns="0" rIns="0">
              <a:spAutoFit/>
            </a:bodyPr>
            <a:lstStyle/>
            <a:p>
              <a:pPr algn="ctr">
                <a:lnSpc>
                  <a:spcPts val="3359"/>
                </a:lnSpc>
              </a:pPr>
              <a:r>
                <a:rPr lang="en-US" sz="2399">
                  <a:solidFill>
                    <a:srgbClr val="004AAD"/>
                  </a:solidFill>
                  <a:latin typeface="Poppins"/>
                  <a:ea typeface="Poppins"/>
                  <a:cs typeface="Poppins"/>
                  <a:sym typeface="Poppins"/>
                </a:rPr>
                <a:t>Giới thiệu</a:t>
              </a:r>
            </a:p>
          </p:txBody>
        </p:sp>
        <p:sp>
          <p:nvSpPr>
            <p:cNvPr name="TextBox 15" id="15"/>
            <p:cNvSpPr txBox="true"/>
            <p:nvPr/>
          </p:nvSpPr>
          <p:spPr>
            <a:xfrm rot="0">
              <a:off x="344739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Use case</a:t>
              </a:r>
            </a:p>
          </p:txBody>
        </p:sp>
        <p:sp>
          <p:nvSpPr>
            <p:cNvPr name="TextBox 16" id="16"/>
            <p:cNvSpPr txBox="true"/>
            <p:nvPr/>
          </p:nvSpPr>
          <p:spPr>
            <a:xfrm rot="0">
              <a:off x="6137341" y="365842"/>
              <a:ext cx="2087961" cy="544195"/>
            </a:xfrm>
            <a:prstGeom prst="rect">
              <a:avLst/>
            </a:prstGeom>
          </p:spPr>
          <p:txBody>
            <a:bodyPr anchor="t" rtlCol="false" tIns="0" lIns="0" bIns="0" rIns="0">
              <a:spAutoFit/>
            </a:bodyPr>
            <a:lstStyle/>
            <a:p>
              <a:pPr algn="ctr">
                <a:lnSpc>
                  <a:spcPts val="3359"/>
                </a:lnSpc>
              </a:pPr>
              <a:r>
                <a:rPr lang="en-US" sz="2400" b="true">
                  <a:solidFill>
                    <a:srgbClr val="004AAD"/>
                  </a:solidFill>
                  <a:latin typeface="Poppins Bold"/>
                  <a:ea typeface="Poppins Bold"/>
                  <a:cs typeface="Poppins Bold"/>
                  <a:sym typeface="Poppins Bold"/>
                </a:rPr>
                <a:t>Workflow</a:t>
              </a:r>
            </a:p>
          </p:txBody>
        </p:sp>
        <p:sp>
          <p:nvSpPr>
            <p:cNvPr name="TextBox 17" id="17"/>
            <p:cNvSpPr txBox="true"/>
            <p:nvPr/>
          </p:nvSpPr>
          <p:spPr>
            <a:xfrm rot="0">
              <a:off x="8991918"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ERD</a:t>
              </a:r>
            </a:p>
          </p:txBody>
        </p:sp>
        <p:sp>
          <p:nvSpPr>
            <p:cNvPr name="TextBox 18" id="18"/>
            <p:cNvSpPr txBox="true"/>
            <p:nvPr/>
          </p:nvSpPr>
          <p:spPr>
            <a:xfrm rot="0">
              <a:off x="11764182"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Figma</a:t>
              </a:r>
            </a:p>
          </p:txBody>
        </p:sp>
        <p:sp>
          <p:nvSpPr>
            <p:cNvPr name="TextBox 19" id="19"/>
            <p:cNvSpPr txBox="true"/>
            <p:nvPr/>
          </p:nvSpPr>
          <p:spPr>
            <a:xfrm rot="0">
              <a:off x="14536445" y="365842"/>
              <a:ext cx="1883263" cy="544195"/>
            </a:xfrm>
            <a:prstGeom prst="rect">
              <a:avLst/>
            </a:prstGeom>
          </p:spPr>
          <p:txBody>
            <a:bodyPr anchor="t" rtlCol="false" tIns="0" lIns="0" bIns="0" rIns="0">
              <a:spAutoFit/>
            </a:bodyPr>
            <a:lstStyle/>
            <a:p>
              <a:pPr algn="ctr">
                <a:lnSpc>
                  <a:spcPts val="3359"/>
                </a:lnSpc>
              </a:pPr>
              <a:r>
                <a:rPr lang="en-US" sz="2400">
                  <a:solidFill>
                    <a:srgbClr val="004AAD"/>
                  </a:solidFill>
                  <a:latin typeface="Poppins"/>
                  <a:ea typeface="Poppins"/>
                  <a:cs typeface="Poppins"/>
                  <a:sym typeface="Poppins"/>
                </a:rPr>
                <a:t>Kết luận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DAG6ihdkUh8</dc:identifier>
  <dcterms:modified xsi:type="dcterms:W3CDTF">2011-08-01T06:04:30Z</dcterms:modified>
  <cp:revision>1</cp:revision>
  <dc:title>Báo Cáo Thực hành PTTK</dc:title>
</cp:coreProperties>
</file>